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71" r:id="rId7"/>
    <p:sldId id="272" r:id="rId8"/>
    <p:sldId id="273" r:id="rId9"/>
    <p:sldId id="274" r:id="rId10"/>
    <p:sldId id="268" r:id="rId11"/>
    <p:sldId id="266" r:id="rId12"/>
    <p:sldId id="269" r:id="rId13"/>
    <p:sldId id="264" r:id="rId14"/>
    <p:sldId id="267" r:id="rId15"/>
    <p:sldId id="261" r:id="rId16"/>
    <p:sldId id="262" r:id="rId17"/>
    <p:sldId id="263"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C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smtClean="0"/>
              <a:t>Modifiez le style du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77039CCD-4CAE-4B76-8507-94BA30017ADC}" type="datetimeFigureOut">
              <a:rPr lang="fr-FR" smtClean="0"/>
              <a:t>13/03/2025</a:t>
            </a:fld>
            <a:endParaRPr lang="fr-F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fr-F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1F93B26-7FF6-4D26-8A48-12B0EF1E22EA}" type="slidenum">
              <a:rPr lang="fr-FR" smtClean="0"/>
              <a:t>‹N°›</a:t>
            </a:fld>
            <a:endParaRPr lang="fr-F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03401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7039CCD-4CAE-4B76-8507-94BA30017ADC}" type="datetimeFigureOut">
              <a:rPr lang="fr-FR" smtClean="0"/>
              <a:t>13/03/2025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F93B26-7FF6-4D26-8A48-12B0EF1E22EA}" type="slidenum">
              <a:rPr lang="fr-FR" smtClean="0"/>
              <a:t>‹N°›</a:t>
            </a:fld>
            <a:endParaRPr lang="fr-FR"/>
          </a:p>
        </p:txBody>
      </p:sp>
    </p:spTree>
    <p:extLst>
      <p:ext uri="{BB962C8B-B14F-4D97-AF65-F5344CB8AC3E}">
        <p14:creationId xmlns:p14="http://schemas.microsoft.com/office/powerpoint/2010/main" val="2817958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7039CCD-4CAE-4B76-8507-94BA30017ADC}" type="datetimeFigureOut">
              <a:rPr lang="fr-FR" smtClean="0"/>
              <a:t>13/03/2025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F93B26-7FF6-4D26-8A48-12B0EF1E22EA}" type="slidenum">
              <a:rPr lang="fr-FR" smtClean="0"/>
              <a:t>‹N°›</a:t>
            </a:fld>
            <a:endParaRPr lang="fr-FR"/>
          </a:p>
        </p:txBody>
      </p:sp>
    </p:spTree>
    <p:extLst>
      <p:ext uri="{BB962C8B-B14F-4D97-AF65-F5344CB8AC3E}">
        <p14:creationId xmlns:p14="http://schemas.microsoft.com/office/powerpoint/2010/main" val="3930100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7039CCD-4CAE-4B76-8507-94BA30017ADC}" type="datetimeFigureOut">
              <a:rPr lang="fr-FR" smtClean="0"/>
              <a:t>13/03/2025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F93B26-7FF6-4D26-8A48-12B0EF1E22EA}" type="slidenum">
              <a:rPr lang="fr-FR" smtClean="0"/>
              <a:t>‹N°›</a:t>
            </a:fld>
            <a:endParaRPr lang="fr-FR"/>
          </a:p>
        </p:txBody>
      </p:sp>
    </p:spTree>
    <p:extLst>
      <p:ext uri="{BB962C8B-B14F-4D97-AF65-F5344CB8AC3E}">
        <p14:creationId xmlns:p14="http://schemas.microsoft.com/office/powerpoint/2010/main" val="1650021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77039CCD-4CAE-4B76-8507-94BA30017ADC}" type="datetimeFigureOut">
              <a:rPr lang="fr-FR" smtClean="0"/>
              <a:t>13/03/2025</a:t>
            </a:fld>
            <a:endParaRPr lang="fr-F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1F93B26-7FF6-4D26-8A48-12B0EF1E22EA}" type="slidenum">
              <a:rPr lang="fr-FR" smtClean="0"/>
              <a:t>‹N°›</a:t>
            </a:fld>
            <a:endParaRPr lang="fr-F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83507468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7039CCD-4CAE-4B76-8507-94BA30017ADC}" type="datetimeFigureOut">
              <a:rPr lang="fr-FR" smtClean="0"/>
              <a:t>13/03/2025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F93B26-7FF6-4D26-8A48-12B0EF1E22EA}" type="slidenum">
              <a:rPr lang="fr-FR" smtClean="0"/>
              <a:t>‹N°›</a:t>
            </a:fld>
            <a:endParaRPr lang="fr-FR"/>
          </a:p>
        </p:txBody>
      </p:sp>
    </p:spTree>
    <p:extLst>
      <p:ext uri="{BB962C8B-B14F-4D97-AF65-F5344CB8AC3E}">
        <p14:creationId xmlns:p14="http://schemas.microsoft.com/office/powerpoint/2010/main" val="302100885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7039CCD-4CAE-4B76-8507-94BA30017ADC}" type="datetimeFigureOut">
              <a:rPr lang="fr-FR" smtClean="0"/>
              <a:t>13/03/2025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1F93B26-7FF6-4D26-8A48-12B0EF1E22EA}" type="slidenum">
              <a:rPr lang="fr-FR" smtClean="0"/>
              <a:t>‹N°›</a:t>
            </a:fld>
            <a:endParaRPr lang="fr-FR"/>
          </a:p>
        </p:txBody>
      </p:sp>
    </p:spTree>
    <p:extLst>
      <p:ext uri="{BB962C8B-B14F-4D97-AF65-F5344CB8AC3E}">
        <p14:creationId xmlns:p14="http://schemas.microsoft.com/office/powerpoint/2010/main" val="329601962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7039CCD-4CAE-4B76-8507-94BA30017ADC}" type="datetimeFigureOut">
              <a:rPr lang="fr-FR" smtClean="0"/>
              <a:t>13/03/2025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1F93B26-7FF6-4D26-8A48-12B0EF1E22EA}" type="slidenum">
              <a:rPr lang="fr-FR" smtClean="0"/>
              <a:t>‹N°›</a:t>
            </a:fld>
            <a:endParaRPr lang="fr-FR"/>
          </a:p>
        </p:txBody>
      </p:sp>
    </p:spTree>
    <p:extLst>
      <p:ext uri="{BB962C8B-B14F-4D97-AF65-F5344CB8AC3E}">
        <p14:creationId xmlns:p14="http://schemas.microsoft.com/office/powerpoint/2010/main" val="3600141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039CCD-4CAE-4B76-8507-94BA30017ADC}" type="datetimeFigureOut">
              <a:rPr lang="fr-FR" smtClean="0"/>
              <a:t>13/03/2025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1F93B26-7FF6-4D26-8A48-12B0EF1E22EA}" type="slidenum">
              <a:rPr lang="fr-FR" smtClean="0"/>
              <a:t>‹N°›</a:t>
            </a:fld>
            <a:endParaRPr lang="fr-FR"/>
          </a:p>
        </p:txBody>
      </p:sp>
    </p:spTree>
    <p:extLst>
      <p:ext uri="{BB962C8B-B14F-4D97-AF65-F5344CB8AC3E}">
        <p14:creationId xmlns:p14="http://schemas.microsoft.com/office/powerpoint/2010/main" val="156479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smtClean="0"/>
              <a:t>Modifiez le style du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77039CCD-4CAE-4B76-8507-94BA30017ADC}" type="datetimeFigureOut">
              <a:rPr lang="fr-FR" smtClean="0"/>
              <a:t>13/03/2025</a:t>
            </a:fld>
            <a:endParaRPr lang="fr-FR"/>
          </a:p>
        </p:txBody>
      </p:sp>
      <p:sp>
        <p:nvSpPr>
          <p:cNvPr id="6" name="Footer Placeholder 5"/>
          <p:cNvSpPr>
            <a:spLocks noGrp="1"/>
          </p:cNvSpPr>
          <p:nvPr>
            <p:ph type="ftr" sz="quarter" idx="11"/>
          </p:nvPr>
        </p:nvSpPr>
        <p:spPr>
          <a:xfrm>
            <a:off x="2103620" y="6375679"/>
            <a:ext cx="3482179" cy="345796"/>
          </a:xfrm>
        </p:spPr>
        <p:txBody>
          <a:bodyPr/>
          <a:lstStyle/>
          <a:p>
            <a:endParaRPr lang="fr-FR"/>
          </a:p>
        </p:txBody>
      </p:sp>
      <p:sp>
        <p:nvSpPr>
          <p:cNvPr id="7" name="Slide Number Placeholder 6"/>
          <p:cNvSpPr>
            <a:spLocks noGrp="1"/>
          </p:cNvSpPr>
          <p:nvPr>
            <p:ph type="sldNum" sz="quarter" idx="12"/>
          </p:nvPr>
        </p:nvSpPr>
        <p:spPr>
          <a:xfrm>
            <a:off x="5691014" y="6375679"/>
            <a:ext cx="1232456" cy="345796"/>
          </a:xfrm>
        </p:spPr>
        <p:txBody>
          <a:bodyPr/>
          <a:lstStyle/>
          <a:p>
            <a:fld id="{11F93B26-7FF6-4D26-8A48-12B0EF1E22EA}" type="slidenum">
              <a:rPr lang="fr-FR" smtClean="0"/>
              <a:t>‹N°›</a:t>
            </a:fld>
            <a:endParaRPr lang="fr-F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8776610"/>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smtClean="0"/>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77039CCD-4CAE-4B76-8507-94BA30017ADC}" type="datetimeFigureOut">
              <a:rPr lang="fr-FR" smtClean="0"/>
              <a:t>13/03/2025</a:t>
            </a:fld>
            <a:endParaRPr lang="fr-FR"/>
          </a:p>
        </p:txBody>
      </p:sp>
      <p:sp>
        <p:nvSpPr>
          <p:cNvPr id="6" name="Footer Placeholder 5"/>
          <p:cNvSpPr>
            <a:spLocks noGrp="1"/>
          </p:cNvSpPr>
          <p:nvPr>
            <p:ph type="ftr" sz="quarter" idx="11"/>
          </p:nvPr>
        </p:nvSpPr>
        <p:spPr>
          <a:xfrm>
            <a:off x="2103621" y="6375679"/>
            <a:ext cx="3482178" cy="345796"/>
          </a:xfrm>
        </p:spPr>
        <p:txBody>
          <a:bodyPr/>
          <a:lstStyle/>
          <a:p>
            <a:endParaRPr lang="fr-FR"/>
          </a:p>
        </p:txBody>
      </p:sp>
      <p:sp>
        <p:nvSpPr>
          <p:cNvPr id="7" name="Slide Number Placeholder 6"/>
          <p:cNvSpPr>
            <a:spLocks noGrp="1"/>
          </p:cNvSpPr>
          <p:nvPr>
            <p:ph type="sldNum" sz="quarter" idx="12"/>
          </p:nvPr>
        </p:nvSpPr>
        <p:spPr>
          <a:xfrm>
            <a:off x="5687568" y="6375679"/>
            <a:ext cx="1234440" cy="345796"/>
          </a:xfrm>
        </p:spPr>
        <p:txBody>
          <a:bodyPr/>
          <a:lstStyle/>
          <a:p>
            <a:fld id="{11F93B26-7FF6-4D26-8A48-12B0EF1E22EA}" type="slidenum">
              <a:rPr lang="fr-FR" smtClean="0"/>
              <a:t>‹N°›</a:t>
            </a:fld>
            <a:endParaRPr lang="fr-FR"/>
          </a:p>
        </p:txBody>
      </p:sp>
    </p:spTree>
    <p:extLst>
      <p:ext uri="{BB962C8B-B14F-4D97-AF65-F5344CB8AC3E}">
        <p14:creationId xmlns:p14="http://schemas.microsoft.com/office/powerpoint/2010/main" val="3900619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77039CCD-4CAE-4B76-8507-94BA30017ADC}" type="datetimeFigureOut">
              <a:rPr lang="fr-FR" smtClean="0"/>
              <a:t>13/03/2025</a:t>
            </a:fld>
            <a:endParaRPr lang="fr-F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fr-F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1F93B26-7FF6-4D26-8A48-12B0EF1E22EA}" type="slidenum">
              <a:rPr lang="fr-FR" smtClean="0"/>
              <a:t>‹N°›</a:t>
            </a:fld>
            <a:endParaRPr lang="fr-F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9686455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l.soliveres@gironde.f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l.soliveres@gironde.f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1078523" y="162232"/>
            <a:ext cx="10318418" cy="5331144"/>
          </a:xfrm>
        </p:spPr>
        <p:txBody>
          <a:bodyPr/>
          <a:lstStyle/>
          <a:p>
            <a:r>
              <a:rPr lang="fr-FR" dirty="0" smtClean="0"/>
              <a:t>Lire, élire</a:t>
            </a:r>
            <a:endParaRPr lang="fr-FR" dirty="0"/>
          </a:p>
        </p:txBody>
      </p:sp>
      <p:sp>
        <p:nvSpPr>
          <p:cNvPr id="3" name="Sous-titre 2"/>
          <p:cNvSpPr>
            <a:spLocks noGrp="1"/>
          </p:cNvSpPr>
          <p:nvPr>
            <p:ph type="subTitle" idx="1"/>
          </p:nvPr>
        </p:nvSpPr>
        <p:spPr>
          <a:xfrm>
            <a:off x="2215045" y="3889612"/>
            <a:ext cx="8045373" cy="2319459"/>
          </a:xfrm>
        </p:spPr>
        <p:txBody>
          <a:bodyPr>
            <a:noAutofit/>
          </a:bodyPr>
          <a:lstStyle/>
          <a:p>
            <a:r>
              <a:rPr lang="fr-FR" sz="5400" dirty="0" smtClean="0"/>
              <a:t>17 IEME Edition</a:t>
            </a:r>
          </a:p>
          <a:p>
            <a:r>
              <a:rPr lang="fr-FR" sz="5400" dirty="0" smtClean="0"/>
              <a:t>2025</a:t>
            </a:r>
            <a:endParaRPr lang="fr-FR" sz="5400" dirty="0"/>
          </a:p>
        </p:txBody>
      </p:sp>
    </p:spTree>
    <p:extLst>
      <p:ext uri="{BB962C8B-B14F-4D97-AF65-F5344CB8AC3E}">
        <p14:creationId xmlns:p14="http://schemas.microsoft.com/office/powerpoint/2010/main" val="287979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engagements mutuels : </a:t>
            </a:r>
            <a:r>
              <a:rPr lang="fr-FR" dirty="0" err="1" smtClean="0"/>
              <a:t>biblio.gironde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Porte et encadre le dispositif</a:t>
            </a:r>
          </a:p>
          <a:p>
            <a:r>
              <a:rPr lang="fr-FR" dirty="0"/>
              <a:t>Organise une journée de </a:t>
            </a:r>
            <a:r>
              <a:rPr lang="fr-FR" dirty="0" smtClean="0"/>
              <a:t>lancement</a:t>
            </a:r>
          </a:p>
          <a:p>
            <a:r>
              <a:rPr lang="fr-FR" dirty="0" smtClean="0"/>
              <a:t>Fournit une sélection complète aux 50 bibliothèques</a:t>
            </a:r>
          </a:p>
          <a:p>
            <a:r>
              <a:rPr lang="fr-FR" dirty="0" smtClean="0"/>
              <a:t>Met à disposition un kit de communication</a:t>
            </a:r>
          </a:p>
          <a:p>
            <a:r>
              <a:rPr lang="fr-FR" dirty="0"/>
              <a:t>Propose des outils d’animations, des pistes de </a:t>
            </a:r>
            <a:r>
              <a:rPr lang="fr-FR" dirty="0" smtClean="0"/>
              <a:t>valorisation</a:t>
            </a:r>
          </a:p>
          <a:p>
            <a:r>
              <a:rPr lang="fr-FR" dirty="0" smtClean="0"/>
              <a:t>Accompagne les équipes dans la méthodologie</a:t>
            </a:r>
          </a:p>
          <a:p>
            <a:r>
              <a:rPr lang="fr-FR" dirty="0" smtClean="0"/>
              <a:t>Fournit le matériel de vote et les feuilles d’émargement</a:t>
            </a:r>
          </a:p>
          <a:p>
            <a:r>
              <a:rPr lang="fr-FR" dirty="0" smtClean="0"/>
              <a:t>Offre un spectacle aux publics de Lire, élire par bibliothèque dès 6 ans</a:t>
            </a:r>
          </a:p>
          <a:p>
            <a:r>
              <a:rPr lang="fr-FR" dirty="0" smtClean="0"/>
              <a:t>Organise une journée de rencontre-atelier pour les bibliothécaires </a:t>
            </a:r>
          </a:p>
          <a:p>
            <a:r>
              <a:rPr lang="fr-FR" dirty="0" smtClean="0"/>
              <a:t>Offre une rencontre scénarisée par territoire pour tous les publics à partir de 12 ans</a:t>
            </a:r>
          </a:p>
        </p:txBody>
      </p:sp>
    </p:spTree>
    <p:extLst>
      <p:ext uri="{BB962C8B-B14F-4D97-AF65-F5344CB8AC3E}">
        <p14:creationId xmlns:p14="http://schemas.microsoft.com/office/powerpoint/2010/main" val="27663387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engagements mutuels : </a:t>
            </a:r>
            <a:br>
              <a:rPr lang="fr-FR" dirty="0" smtClean="0"/>
            </a:br>
            <a:r>
              <a:rPr lang="fr-FR" dirty="0" smtClean="0"/>
              <a:t>la bibliothèque</a:t>
            </a:r>
            <a:endParaRPr lang="fr-FR" dirty="0"/>
          </a:p>
        </p:txBody>
      </p:sp>
      <p:sp>
        <p:nvSpPr>
          <p:cNvPr id="3" name="Espace réservé du contenu 2"/>
          <p:cNvSpPr>
            <a:spLocks noGrp="1"/>
          </p:cNvSpPr>
          <p:nvPr>
            <p:ph sz="half" idx="1"/>
          </p:nvPr>
        </p:nvSpPr>
        <p:spPr>
          <a:xfrm>
            <a:off x="1257300" y="2319251"/>
            <a:ext cx="4800600" cy="4006733"/>
          </a:xfrm>
        </p:spPr>
        <p:txBody>
          <a:bodyPr>
            <a:normAutofit fontScale="85000" lnSpcReduction="10000"/>
          </a:bodyPr>
          <a:lstStyle/>
          <a:p>
            <a:r>
              <a:rPr lang="fr-FR" dirty="0" smtClean="0"/>
              <a:t>Assister </a:t>
            </a:r>
            <a:r>
              <a:rPr lang="fr-FR" dirty="0"/>
              <a:t>à la journée de lancement à </a:t>
            </a:r>
            <a:r>
              <a:rPr lang="fr-FR" dirty="0" err="1"/>
              <a:t>biblio.gironde</a:t>
            </a:r>
            <a:endParaRPr lang="fr-FR" dirty="0"/>
          </a:p>
          <a:p>
            <a:r>
              <a:rPr lang="fr-FR" dirty="0"/>
              <a:t>Respecter le calendrier commun</a:t>
            </a:r>
          </a:p>
          <a:p>
            <a:r>
              <a:rPr lang="fr-FR" dirty="0"/>
              <a:t>Répondre dans les délais </a:t>
            </a:r>
            <a:r>
              <a:rPr lang="fr-FR" dirty="0" smtClean="0"/>
              <a:t>depuis </a:t>
            </a:r>
            <a:r>
              <a:rPr lang="fr-FR" dirty="0"/>
              <a:t>l’inscription </a:t>
            </a:r>
            <a:r>
              <a:rPr lang="fr-FR" dirty="0" smtClean="0"/>
              <a:t>jusqu’au bilan</a:t>
            </a:r>
            <a:endParaRPr lang="fr-FR" dirty="0"/>
          </a:p>
          <a:p>
            <a:r>
              <a:rPr lang="fr-FR" dirty="0"/>
              <a:t>Utiliser </a:t>
            </a:r>
            <a:r>
              <a:rPr lang="fr-FR" dirty="0" smtClean="0"/>
              <a:t>le matériel et les </a:t>
            </a:r>
            <a:r>
              <a:rPr lang="fr-FR" dirty="0"/>
              <a:t>visuels de communication </a:t>
            </a:r>
            <a:r>
              <a:rPr lang="fr-FR" dirty="0" smtClean="0"/>
              <a:t>fournis par le Département</a:t>
            </a:r>
          </a:p>
          <a:p>
            <a:r>
              <a:rPr lang="fr-FR" dirty="0"/>
              <a:t>Acheter au moins une sélection </a:t>
            </a:r>
            <a:r>
              <a:rPr lang="fr-FR" dirty="0" smtClean="0"/>
              <a:t>complète</a:t>
            </a:r>
            <a:endParaRPr lang="fr-FR" dirty="0"/>
          </a:p>
          <a:p>
            <a:r>
              <a:rPr lang="fr-FR" dirty="0" smtClean="0"/>
              <a:t>1 </a:t>
            </a:r>
            <a:r>
              <a:rPr lang="fr-FR" dirty="0"/>
              <a:t>sélection pour 20 </a:t>
            </a:r>
            <a:r>
              <a:rPr lang="fr-FR" dirty="0" smtClean="0"/>
              <a:t>inscrits</a:t>
            </a:r>
            <a:r>
              <a:rPr lang="fr-FR" dirty="0"/>
              <a:t> </a:t>
            </a:r>
            <a:r>
              <a:rPr lang="fr-FR" dirty="0" smtClean="0"/>
              <a:t>à multiplier par le nombre de sélections dont vous disposez</a:t>
            </a:r>
          </a:p>
          <a:p>
            <a:r>
              <a:rPr lang="fr-FR" dirty="0" smtClean="0"/>
              <a:t>Envoyer la liste nominative des inscrits à Laurence </a:t>
            </a:r>
            <a:r>
              <a:rPr lang="fr-FR" dirty="0" err="1" smtClean="0"/>
              <a:t>Soliveres</a:t>
            </a:r>
            <a:r>
              <a:rPr lang="fr-FR" dirty="0" smtClean="0"/>
              <a:t> pour les cartes d’électeurs (l.soliveres@gironde.fr)</a:t>
            </a:r>
            <a:endParaRPr lang="fr-FR" dirty="0"/>
          </a:p>
        </p:txBody>
      </p:sp>
      <p:sp>
        <p:nvSpPr>
          <p:cNvPr id="4" name="Espace réservé du contenu 3"/>
          <p:cNvSpPr>
            <a:spLocks noGrp="1"/>
          </p:cNvSpPr>
          <p:nvPr>
            <p:ph sz="half" idx="2"/>
          </p:nvPr>
        </p:nvSpPr>
        <p:spPr>
          <a:xfrm>
            <a:off x="6647796" y="2319251"/>
            <a:ext cx="4800600" cy="4006734"/>
          </a:xfrm>
        </p:spPr>
        <p:txBody>
          <a:bodyPr>
            <a:normAutofit fontScale="85000" lnSpcReduction="10000"/>
          </a:bodyPr>
          <a:lstStyle/>
          <a:p>
            <a:r>
              <a:rPr lang="fr-FR" dirty="0" smtClean="0"/>
              <a:t>Lire tous les livres de la sélection</a:t>
            </a:r>
          </a:p>
          <a:p>
            <a:r>
              <a:rPr lang="fr-FR" dirty="0" smtClean="0"/>
              <a:t>Organiser des animations, actions de valorisation des sélections auprès des publics</a:t>
            </a:r>
          </a:p>
          <a:p>
            <a:r>
              <a:rPr lang="fr-FR" dirty="0" smtClean="0"/>
              <a:t>Communiquer avec la compagnie associée afin d’établir les modalités de part et d’autre </a:t>
            </a:r>
          </a:p>
          <a:p>
            <a:r>
              <a:rPr lang="fr-FR" dirty="0" smtClean="0"/>
              <a:t>Accueillir les artistes dans les meilleures conditions</a:t>
            </a:r>
          </a:p>
          <a:p>
            <a:r>
              <a:rPr lang="fr-FR" dirty="0" smtClean="0"/>
              <a:t>Organiser les temps de vote, dépouillement et envoi des résultats dans la temporalité indiquée</a:t>
            </a:r>
          </a:p>
          <a:p>
            <a:r>
              <a:rPr lang="fr-FR" dirty="0"/>
              <a:t>Renvoyer tous les documents complétés </a:t>
            </a:r>
            <a:r>
              <a:rPr lang="fr-FR" dirty="0" smtClean="0"/>
              <a:t>et ceux non utilisés suite au vote</a:t>
            </a:r>
            <a:endParaRPr lang="fr-FR" dirty="0"/>
          </a:p>
          <a:p>
            <a:pPr marL="0" indent="0">
              <a:buNone/>
            </a:pPr>
            <a:endParaRPr lang="fr-FR" dirty="0"/>
          </a:p>
        </p:txBody>
      </p:sp>
    </p:spTree>
    <p:extLst>
      <p:ext uri="{BB962C8B-B14F-4D97-AF65-F5344CB8AC3E}">
        <p14:creationId xmlns:p14="http://schemas.microsoft.com/office/powerpoint/2010/main" val="1154325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Des engagements mutuels : </a:t>
            </a:r>
            <a:br>
              <a:rPr lang="fr-FR" dirty="0"/>
            </a:br>
            <a:r>
              <a:rPr lang="fr-FR" dirty="0"/>
              <a:t>les inscrits</a:t>
            </a:r>
          </a:p>
        </p:txBody>
      </p:sp>
      <p:sp>
        <p:nvSpPr>
          <p:cNvPr id="3" name="Espace réservé du contenu 2"/>
          <p:cNvSpPr>
            <a:spLocks noGrp="1"/>
          </p:cNvSpPr>
          <p:nvPr>
            <p:ph idx="1"/>
          </p:nvPr>
        </p:nvSpPr>
        <p:spPr>
          <a:xfrm>
            <a:off x="1251678" y="2709949"/>
            <a:ext cx="10178322" cy="3169643"/>
          </a:xfrm>
        </p:spPr>
        <p:txBody>
          <a:bodyPr/>
          <a:lstStyle/>
          <a:p>
            <a:r>
              <a:rPr lang="fr-FR" dirty="0"/>
              <a:t>Avoir entre 6 et 106 ans</a:t>
            </a:r>
          </a:p>
          <a:p>
            <a:r>
              <a:rPr lang="fr-FR" dirty="0"/>
              <a:t>Avoir un accord parental pour les enfants (participation et droit à </a:t>
            </a:r>
            <a:r>
              <a:rPr lang="fr-FR" dirty="0" smtClean="0"/>
              <a:t>l’image ?)</a:t>
            </a:r>
            <a:endParaRPr lang="fr-FR" dirty="0"/>
          </a:p>
          <a:p>
            <a:r>
              <a:rPr lang="fr-FR" dirty="0"/>
              <a:t>S’inscrire individuellement (hors temps </a:t>
            </a:r>
            <a:r>
              <a:rPr lang="fr-FR" dirty="0" smtClean="0"/>
              <a:t>scolaire pour les enfants)</a:t>
            </a:r>
            <a:endParaRPr lang="fr-FR" dirty="0"/>
          </a:p>
          <a:p>
            <a:r>
              <a:rPr lang="fr-FR" dirty="0"/>
              <a:t>Choisir la ou les sélections, lire l’intégralité des titres et voter</a:t>
            </a:r>
          </a:p>
          <a:p>
            <a:r>
              <a:rPr lang="fr-FR" dirty="0"/>
              <a:t>Participer aux animations organisées par la bibliothèque</a:t>
            </a:r>
          </a:p>
          <a:p>
            <a:r>
              <a:rPr lang="fr-FR" dirty="0"/>
              <a:t>Assister aux créations artistiques proposées par </a:t>
            </a:r>
            <a:r>
              <a:rPr lang="fr-FR" dirty="0" err="1"/>
              <a:t>biblio.gironde</a:t>
            </a:r>
            <a:endParaRPr lang="fr-FR" dirty="0"/>
          </a:p>
          <a:p>
            <a:endParaRPr lang="fr-FR" dirty="0"/>
          </a:p>
        </p:txBody>
      </p:sp>
    </p:spTree>
    <p:extLst>
      <p:ext uri="{BB962C8B-B14F-4D97-AF65-F5344CB8AC3E}">
        <p14:creationId xmlns:p14="http://schemas.microsoft.com/office/powerpoint/2010/main" val="2855646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calendrier commun</a:t>
            </a:r>
            <a:endParaRPr lang="fr-FR" dirty="0"/>
          </a:p>
        </p:txBody>
      </p:sp>
      <p:sp>
        <p:nvSpPr>
          <p:cNvPr id="3" name="Espace réservé du contenu 2"/>
          <p:cNvSpPr>
            <a:spLocks noGrp="1"/>
          </p:cNvSpPr>
          <p:nvPr>
            <p:ph idx="1"/>
          </p:nvPr>
        </p:nvSpPr>
        <p:spPr>
          <a:xfrm>
            <a:off x="1251678" y="1280160"/>
            <a:ext cx="10178322" cy="5270269"/>
          </a:xfrm>
        </p:spPr>
        <p:txBody>
          <a:bodyPr>
            <a:normAutofit fontScale="70000" lnSpcReduction="20000"/>
          </a:bodyPr>
          <a:lstStyle/>
          <a:p>
            <a:r>
              <a:rPr lang="fr-FR" dirty="0" smtClean="0"/>
              <a:t>Du 7 novembre au </a:t>
            </a:r>
            <a:r>
              <a:rPr lang="fr-FR" dirty="0"/>
              <a:t>5</a:t>
            </a:r>
            <a:r>
              <a:rPr lang="fr-FR" dirty="0" smtClean="0"/>
              <a:t> décembre 2024 : pré-inscriptions des bibliothèques du réseau partenaire</a:t>
            </a:r>
          </a:p>
          <a:p>
            <a:r>
              <a:rPr lang="fr-FR" dirty="0" smtClean="0"/>
              <a:t>Février 2025 : information aux bibliothèques retenues et non-retenues</a:t>
            </a:r>
          </a:p>
          <a:p>
            <a:r>
              <a:rPr lang="fr-FR" dirty="0" smtClean="0"/>
              <a:t>Vendredi 14 mars : journée de lancement à </a:t>
            </a:r>
            <a:r>
              <a:rPr lang="fr-FR" dirty="0" err="1" smtClean="0"/>
              <a:t>biblio.gironde</a:t>
            </a:r>
            <a:endParaRPr lang="fr-FR" dirty="0" smtClean="0"/>
          </a:p>
          <a:p>
            <a:r>
              <a:rPr lang="fr-FR" dirty="0" smtClean="0"/>
              <a:t>Du samedi 15 mars au samedi 12 avril : inscriptions des enfants et des adultes dans les bibliothèques</a:t>
            </a:r>
          </a:p>
          <a:p>
            <a:r>
              <a:rPr lang="fr-FR" dirty="0" smtClean="0"/>
              <a:t>Dès la fin des inscriptions : envoi des noms des inscrits par mail à Laurence </a:t>
            </a:r>
            <a:r>
              <a:rPr lang="fr-FR" dirty="0" err="1" smtClean="0"/>
              <a:t>Soliveres</a:t>
            </a:r>
            <a:r>
              <a:rPr lang="fr-FR" dirty="0" smtClean="0"/>
              <a:t> : </a:t>
            </a:r>
            <a:r>
              <a:rPr lang="fr-FR" dirty="0" smtClean="0">
                <a:solidFill>
                  <a:schemeClr val="tx1"/>
                </a:solidFill>
                <a:hlinkClick r:id="rId2"/>
              </a:rPr>
              <a:t>l</a:t>
            </a:r>
            <a:r>
              <a:rPr lang="fr-FR" dirty="0" smtClean="0">
                <a:solidFill>
                  <a:schemeClr val="accent6">
                    <a:lumMod val="50000"/>
                  </a:schemeClr>
                </a:solidFill>
                <a:hlinkClick r:id="rId2"/>
              </a:rPr>
              <a:t>.soliveres@gironde.fr</a:t>
            </a:r>
            <a:r>
              <a:rPr lang="fr-FR" dirty="0" smtClean="0"/>
              <a:t> (pour édition des cartes d’ électeur et préparation du matériel de vote)</a:t>
            </a:r>
          </a:p>
          <a:p>
            <a:r>
              <a:rPr lang="fr-FR" dirty="0" smtClean="0"/>
              <a:t>Du lundi 14 avril au mardi 30 septembre : lectures des sélections par les inscrits et programme d’animations et de valorisation dans les bibliothèques</a:t>
            </a:r>
          </a:p>
          <a:p>
            <a:r>
              <a:rPr lang="fr-FR" dirty="0" smtClean="0"/>
              <a:t>Fin août-début </a:t>
            </a:r>
            <a:r>
              <a:rPr lang="fr-FR" dirty="0"/>
              <a:t>s</a:t>
            </a:r>
            <a:r>
              <a:rPr lang="fr-FR" dirty="0" smtClean="0"/>
              <a:t>eptembre : voyage en </a:t>
            </a:r>
            <a:r>
              <a:rPr lang="fr-FR" dirty="0" err="1" smtClean="0"/>
              <a:t>Cartographik</a:t>
            </a:r>
            <a:endParaRPr lang="fr-FR" dirty="0" smtClean="0"/>
          </a:p>
          <a:p>
            <a:r>
              <a:rPr lang="fr-FR" dirty="0" smtClean="0"/>
              <a:t>De septembre à novembre : représentations théâtrales et rencontres scénarisées</a:t>
            </a:r>
          </a:p>
          <a:p>
            <a:r>
              <a:rPr lang="fr-FR" dirty="0" smtClean="0"/>
              <a:t>Début septembre : journée de rencontre-atelier avec Tania </a:t>
            </a:r>
            <a:r>
              <a:rPr lang="fr-FR" dirty="0" err="1" smtClean="0"/>
              <a:t>Koller</a:t>
            </a:r>
            <a:r>
              <a:rPr lang="fr-FR" dirty="0" smtClean="0"/>
              <a:t> à </a:t>
            </a:r>
            <a:r>
              <a:rPr lang="fr-FR" dirty="0" err="1" smtClean="0"/>
              <a:t>biblio.gironde</a:t>
            </a:r>
            <a:r>
              <a:rPr lang="fr-FR" dirty="0" smtClean="0"/>
              <a:t> (memory linogravure)</a:t>
            </a:r>
          </a:p>
          <a:p>
            <a:r>
              <a:rPr lang="fr-FR" dirty="0" smtClean="0"/>
              <a:t>Mois de septembre : récupération des enveloppes contenant tout le matériel de vote (</a:t>
            </a:r>
            <a:r>
              <a:rPr lang="fr-FR" dirty="0" err="1" smtClean="0"/>
              <a:t>biblio.gironde</a:t>
            </a:r>
            <a:r>
              <a:rPr lang="fr-FR" dirty="0" smtClean="0"/>
              <a:t>, relais)</a:t>
            </a:r>
          </a:p>
          <a:p>
            <a:r>
              <a:rPr lang="fr-FR" dirty="0" smtClean="0"/>
              <a:t>Du 1er octobre au 16 octobre : vote des inscrits </a:t>
            </a:r>
          </a:p>
          <a:p>
            <a:r>
              <a:rPr lang="fr-FR" dirty="0" smtClean="0"/>
              <a:t>Pendant cette même période de vote : 5 représentations duo scénarisé réparties sur le territoire</a:t>
            </a:r>
          </a:p>
          <a:p>
            <a:r>
              <a:rPr lang="fr-FR" dirty="0" smtClean="0"/>
              <a:t>Jusqu’au samedi 18 octobre : retours des résultats des votes auprès de Laurence </a:t>
            </a:r>
            <a:r>
              <a:rPr lang="fr-FR" dirty="0" err="1" smtClean="0"/>
              <a:t>Soliveres</a:t>
            </a:r>
            <a:r>
              <a:rPr lang="fr-FR" dirty="0" smtClean="0"/>
              <a:t> : </a:t>
            </a:r>
            <a:r>
              <a:rPr lang="fr-FR" dirty="0">
                <a:hlinkClick r:id="rId2"/>
              </a:rPr>
              <a:t>l.soliveres@gironde.fr</a:t>
            </a:r>
            <a:endParaRPr lang="fr-FR" dirty="0" smtClean="0"/>
          </a:p>
          <a:p>
            <a:r>
              <a:rPr lang="fr-FR" dirty="0" smtClean="0"/>
              <a:t>Mardi 21 octobre : annonce des résultats départementaux par </a:t>
            </a:r>
            <a:r>
              <a:rPr lang="fr-FR" dirty="0" err="1" smtClean="0"/>
              <a:t>biblio.gironde</a:t>
            </a:r>
            <a:r>
              <a:rPr lang="fr-FR" dirty="0" smtClean="0"/>
              <a:t> </a:t>
            </a:r>
            <a:endParaRPr lang="fr-FR" b="1" dirty="0" smtClean="0"/>
          </a:p>
          <a:p>
            <a:r>
              <a:rPr lang="fr-FR" dirty="0" smtClean="0"/>
              <a:t>De fin octobre à fin novembre : restitution du matériel de vote restant</a:t>
            </a:r>
          </a:p>
          <a:p>
            <a:r>
              <a:rPr lang="fr-FR" dirty="0" smtClean="0"/>
              <a:t>Décembre : réponses en ligne au bilan de la 17ième édition</a:t>
            </a:r>
          </a:p>
          <a:p>
            <a:pPr marL="0" indent="0">
              <a:buNone/>
            </a:pPr>
            <a:endParaRPr lang="fr-FR" dirty="0" smtClean="0"/>
          </a:p>
          <a:p>
            <a:endParaRPr lang="fr-FR" dirty="0" smtClean="0"/>
          </a:p>
          <a:p>
            <a:endParaRPr lang="fr-FR" dirty="0"/>
          </a:p>
        </p:txBody>
      </p:sp>
    </p:spTree>
    <p:extLst>
      <p:ext uri="{BB962C8B-B14F-4D97-AF65-F5344CB8AC3E}">
        <p14:creationId xmlns:p14="http://schemas.microsoft.com/office/powerpoint/2010/main" val="38064071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des outils de communication</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smtClean="0"/>
              <a:t>Des affiches A2</a:t>
            </a:r>
          </a:p>
          <a:p>
            <a:r>
              <a:rPr lang="fr-FR" dirty="0" smtClean="0"/>
              <a:t>Des affiches A2 personnalisables</a:t>
            </a:r>
          </a:p>
          <a:p>
            <a:r>
              <a:rPr lang="fr-FR" dirty="0" smtClean="0"/>
              <a:t>Des marques pages personnalisables</a:t>
            </a:r>
          </a:p>
          <a:p>
            <a:r>
              <a:rPr lang="fr-FR" dirty="0" smtClean="0"/>
              <a:t>Des livrets d’inscription pour les enfants et les adultes</a:t>
            </a:r>
          </a:p>
          <a:p>
            <a:r>
              <a:rPr lang="fr-FR" dirty="0" smtClean="0"/>
              <a:t>Des macarons de chaque couleur pour vos propres sélections</a:t>
            </a:r>
          </a:p>
          <a:p>
            <a:r>
              <a:rPr lang="fr-FR" dirty="0" smtClean="0"/>
              <a:t>Des bulletins de vote pour chaque sélection et des enveloppes de couleurs</a:t>
            </a:r>
          </a:p>
          <a:p>
            <a:r>
              <a:rPr lang="fr-FR" dirty="0" smtClean="0"/>
              <a:t>Des cartes d’électeurs pour tous les inscrits enfants et adultes</a:t>
            </a:r>
          </a:p>
          <a:p>
            <a:r>
              <a:rPr lang="fr-FR" dirty="0" smtClean="0"/>
              <a:t>Un </a:t>
            </a:r>
            <a:r>
              <a:rPr lang="fr-FR" dirty="0" err="1" smtClean="0"/>
              <a:t>padlet</a:t>
            </a:r>
            <a:r>
              <a:rPr lang="fr-FR" dirty="0" smtClean="0"/>
              <a:t> avec des informations, des idées et un espace collaboratif</a:t>
            </a:r>
          </a:p>
          <a:p>
            <a:r>
              <a:rPr lang="fr-FR" dirty="0" smtClean="0"/>
              <a:t>Des visuels en version dématérialisée à disposition des bibliothèques</a:t>
            </a:r>
          </a:p>
          <a:p>
            <a:r>
              <a:rPr lang="fr-FR" dirty="0" smtClean="0"/>
              <a:t>Des articles sur </a:t>
            </a:r>
            <a:r>
              <a:rPr lang="fr-FR" dirty="0" err="1" smtClean="0"/>
              <a:t>biblio.gironde</a:t>
            </a:r>
            <a:r>
              <a:rPr lang="fr-FR" dirty="0" smtClean="0"/>
              <a:t> du lancement jusqu’à l’annonce des résultats départementaux</a:t>
            </a:r>
          </a:p>
          <a:p>
            <a:endParaRPr lang="fr-FR"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29662961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Astuces de pro : la sélection</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Mettre à disposition 1 sélection pour 20 inscrits idéalement</a:t>
            </a:r>
          </a:p>
          <a:p>
            <a:r>
              <a:rPr lang="fr-FR" dirty="0" smtClean="0"/>
              <a:t>Acheter lorsqu’ils existent les livres sous forme numérique </a:t>
            </a:r>
          </a:p>
          <a:p>
            <a:r>
              <a:rPr lang="fr-FR" dirty="0" smtClean="0"/>
              <a:t>Pratiquer le prêt inter bibliothèques</a:t>
            </a:r>
          </a:p>
          <a:p>
            <a:r>
              <a:rPr lang="fr-FR" dirty="0" smtClean="0"/>
              <a:t>Etablir un calendrier des actions de valorisation </a:t>
            </a:r>
          </a:p>
          <a:p>
            <a:r>
              <a:rPr lang="fr-FR" dirty="0" smtClean="0"/>
              <a:t>Utiliser les affiches personnalisables pour la communication de votre programmation</a:t>
            </a:r>
          </a:p>
          <a:p>
            <a:r>
              <a:rPr lang="fr-FR" dirty="0" smtClean="0"/>
              <a:t>Elaborer des documents de gestion et d’organisation interne (Feuille d’inscriptions pour emprunt des livres et leur rotation…) et les partager en équipe</a:t>
            </a:r>
          </a:p>
          <a:p>
            <a:r>
              <a:rPr lang="fr-FR" dirty="0" smtClean="0"/>
              <a:t>Mettre en œuvre des partenariats avec associations, écoles</a:t>
            </a:r>
            <a:r>
              <a:rPr lang="fr-FR" dirty="0"/>
              <a:t>, collèges, lycées pour don des exemplaires suite </a:t>
            </a:r>
            <a:r>
              <a:rPr lang="fr-FR" dirty="0" smtClean="0"/>
              <a:t>au vote</a:t>
            </a:r>
            <a:endParaRPr lang="fr-FR" dirty="0"/>
          </a:p>
          <a:p>
            <a:pPr marL="0" indent="0">
              <a:buNone/>
            </a:pPr>
            <a:endParaRPr lang="fr-FR" dirty="0" smtClean="0"/>
          </a:p>
          <a:p>
            <a:endParaRPr lang="fr-FR" dirty="0" smtClean="0"/>
          </a:p>
          <a:p>
            <a:endParaRPr lang="fr-FR" dirty="0"/>
          </a:p>
        </p:txBody>
      </p:sp>
    </p:spTree>
    <p:extLst>
      <p:ext uri="{BB962C8B-B14F-4D97-AF65-F5344CB8AC3E}">
        <p14:creationId xmlns:p14="http://schemas.microsoft.com/office/powerpoint/2010/main" val="4229592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Astuces de pro : le </a:t>
            </a:r>
            <a:r>
              <a:rPr lang="fr-FR" dirty="0" err="1" smtClean="0"/>
              <a:t>padlet</a:t>
            </a:r>
            <a:endParaRPr lang="fr-FR" dirty="0"/>
          </a:p>
        </p:txBody>
      </p:sp>
      <p:sp>
        <p:nvSpPr>
          <p:cNvPr id="3" name="Espace réservé du contenu 2"/>
          <p:cNvSpPr>
            <a:spLocks noGrp="1"/>
          </p:cNvSpPr>
          <p:nvPr>
            <p:ph idx="1"/>
          </p:nvPr>
        </p:nvSpPr>
        <p:spPr>
          <a:xfrm>
            <a:off x="1251678" y="2009955"/>
            <a:ext cx="10178322" cy="4074961"/>
          </a:xfrm>
        </p:spPr>
        <p:txBody>
          <a:bodyPr>
            <a:normAutofit fontScale="85000" lnSpcReduction="10000"/>
          </a:bodyPr>
          <a:lstStyle/>
          <a:p>
            <a:r>
              <a:rPr lang="fr-FR" dirty="0"/>
              <a:t>Le </a:t>
            </a:r>
            <a:r>
              <a:rPr lang="fr-FR" dirty="0" smtClean="0"/>
              <a:t>carnet de bord</a:t>
            </a:r>
          </a:p>
          <a:p>
            <a:r>
              <a:rPr lang="fr-FR" dirty="0" smtClean="0"/>
              <a:t>Les astuces de pro (Que trouve t’on dans le </a:t>
            </a:r>
            <a:r>
              <a:rPr lang="fr-FR" dirty="0" err="1" smtClean="0"/>
              <a:t>padlet</a:t>
            </a:r>
            <a:r>
              <a:rPr lang="fr-FR" dirty="0" smtClean="0"/>
              <a:t> ?, Faire vivre la sélection, Quels moyens mobiliser ? Comment organiser le vote ?)</a:t>
            </a:r>
          </a:p>
          <a:p>
            <a:r>
              <a:rPr lang="fr-FR" dirty="0" smtClean="0"/>
              <a:t>La sélection</a:t>
            </a:r>
          </a:p>
          <a:p>
            <a:r>
              <a:rPr lang="fr-FR" dirty="0" smtClean="0"/>
              <a:t>Les outils de communication (L’affiche, Les bandeaux, Le livret)</a:t>
            </a:r>
          </a:p>
          <a:p>
            <a:r>
              <a:rPr lang="fr-FR" dirty="0" smtClean="0"/>
              <a:t>Les compagnies</a:t>
            </a:r>
          </a:p>
          <a:p>
            <a:r>
              <a:rPr lang="fr-FR" dirty="0" smtClean="0"/>
              <a:t>Les artistes associés</a:t>
            </a:r>
          </a:p>
          <a:p>
            <a:r>
              <a:rPr lang="fr-FR" dirty="0" smtClean="0"/>
              <a:t>La méthodologie de projet (Organiser une animation en bibliothèque, Animer la bibliothèque : fiche projet, Accueillir des artistes et un spectacle vivant en bibliothèque, Règles d’or d’un partenariat réussi)</a:t>
            </a:r>
          </a:p>
          <a:p>
            <a:r>
              <a:rPr lang="fr-FR" dirty="0"/>
              <a:t>Les pistes pour animer Lire, </a:t>
            </a:r>
            <a:r>
              <a:rPr lang="fr-FR" dirty="0" smtClean="0"/>
              <a:t>élire 2025</a:t>
            </a:r>
            <a:endParaRPr lang="fr-FR" dirty="0"/>
          </a:p>
          <a:p>
            <a:r>
              <a:rPr lang="fr-FR" dirty="0" smtClean="0"/>
              <a:t>L’espace collaboratif pour échanger les bonnes pratiques et partager les expériences</a:t>
            </a:r>
          </a:p>
          <a:p>
            <a:r>
              <a:rPr lang="fr-FR" dirty="0" smtClean="0"/>
              <a:t>La foire aux questions </a:t>
            </a:r>
            <a:endParaRPr lang="fr-FR" dirty="0"/>
          </a:p>
          <a:p>
            <a:endParaRPr lang="fr-FR" dirty="0" smtClean="0"/>
          </a:p>
          <a:p>
            <a:endParaRPr lang="fr-FR" dirty="0" smtClean="0"/>
          </a:p>
          <a:p>
            <a:pPr marL="0" indent="0">
              <a:buNone/>
            </a:pPr>
            <a:endParaRPr lang="fr-FR" dirty="0" smtClean="0"/>
          </a:p>
          <a:p>
            <a:endParaRPr lang="fr-FR"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9703117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Astuces de pro : les moyens</a:t>
            </a:r>
            <a:endParaRPr lang="fr-FR" dirty="0"/>
          </a:p>
        </p:txBody>
      </p:sp>
      <p:sp>
        <p:nvSpPr>
          <p:cNvPr id="3" name="Espace réservé du contenu 2"/>
          <p:cNvSpPr>
            <a:spLocks noGrp="1"/>
          </p:cNvSpPr>
          <p:nvPr>
            <p:ph idx="1"/>
          </p:nvPr>
        </p:nvSpPr>
        <p:spPr>
          <a:xfrm>
            <a:off x="1251678" y="1874517"/>
            <a:ext cx="10178322" cy="4369529"/>
          </a:xfrm>
        </p:spPr>
        <p:txBody>
          <a:bodyPr>
            <a:normAutofit fontScale="92500" lnSpcReduction="20000"/>
          </a:bodyPr>
          <a:lstStyle/>
          <a:p>
            <a:r>
              <a:rPr lang="fr-FR" dirty="0" smtClean="0"/>
              <a:t>Mise en valeur et scénographie des sélections : objets, matériel, personnel disponible, mobilier</a:t>
            </a:r>
          </a:p>
          <a:p>
            <a:r>
              <a:rPr lang="fr-FR" dirty="0" smtClean="0"/>
              <a:t>Communication, inscriptions et information : personnel disponible, appropriation des outils de communication et du mode d’emploi de l’opération par l’ensemble de l’équipe</a:t>
            </a:r>
          </a:p>
          <a:p>
            <a:r>
              <a:rPr lang="fr-FR" dirty="0" smtClean="0"/>
              <a:t>Accueil des publics : collations</a:t>
            </a:r>
          </a:p>
          <a:p>
            <a:r>
              <a:rPr lang="fr-FR" dirty="0" smtClean="0"/>
              <a:t>Vote : isoloir, urne, disponibilité du personnel et si possible d’un élu, participation des publics, matériel, collations</a:t>
            </a:r>
          </a:p>
          <a:p>
            <a:r>
              <a:rPr lang="fr-FR" dirty="0"/>
              <a:t>Temps forts : lancement de l’opération et /ou annonce des résultats : moyens humains, </a:t>
            </a:r>
            <a:r>
              <a:rPr lang="fr-FR" dirty="0" smtClean="0"/>
              <a:t>collations</a:t>
            </a:r>
            <a:endParaRPr lang="fr-FR" dirty="0"/>
          </a:p>
          <a:p>
            <a:r>
              <a:rPr lang="fr-FR" dirty="0" smtClean="0"/>
              <a:t>Accueil compagnie : disponibilité du personnel, communication, collation, espace dédié de préparation et de représentation et temps dédié (fermeture de la bibliothèque)</a:t>
            </a:r>
          </a:p>
          <a:p>
            <a:r>
              <a:rPr lang="fr-FR" dirty="0" smtClean="0"/>
              <a:t>Ateliers : budget petit matériel, personnel disponible, programmation</a:t>
            </a:r>
          </a:p>
          <a:p>
            <a:r>
              <a:rPr lang="fr-FR" dirty="0" smtClean="0"/>
              <a:t>Prestataires </a:t>
            </a:r>
            <a:r>
              <a:rPr lang="fr-FR" dirty="0"/>
              <a:t>: </a:t>
            </a:r>
            <a:r>
              <a:rPr lang="fr-FR" dirty="0" smtClean="0"/>
              <a:t>budget</a:t>
            </a:r>
          </a:p>
          <a:p>
            <a:endParaRPr lang="fr-FR" dirty="0" smtClean="0"/>
          </a:p>
          <a:p>
            <a:endParaRPr lang="fr-FR" dirty="0"/>
          </a:p>
          <a:p>
            <a:endParaRPr lang="fr-FR" dirty="0" smtClean="0"/>
          </a:p>
          <a:p>
            <a:endParaRPr lang="fr-FR" dirty="0"/>
          </a:p>
        </p:txBody>
      </p:sp>
    </p:spTree>
    <p:extLst>
      <p:ext uri="{BB962C8B-B14F-4D97-AF65-F5344CB8AC3E}">
        <p14:creationId xmlns:p14="http://schemas.microsoft.com/office/powerpoint/2010/main" val="14994112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251678" y="382385"/>
            <a:ext cx="10178322" cy="1064030"/>
          </a:xfrm>
        </p:spPr>
        <p:txBody>
          <a:bodyPr/>
          <a:lstStyle/>
          <a:p>
            <a:r>
              <a:rPr lang="fr-FR" dirty="0" smtClean="0"/>
              <a:t>Astuces de pro : le vote</a:t>
            </a:r>
            <a:endParaRPr lang="fr-FR" dirty="0"/>
          </a:p>
        </p:txBody>
      </p:sp>
      <p:sp>
        <p:nvSpPr>
          <p:cNvPr id="3" name="Espace réservé du contenu 2"/>
          <p:cNvSpPr>
            <a:spLocks noGrp="1"/>
          </p:cNvSpPr>
          <p:nvPr>
            <p:ph idx="1"/>
          </p:nvPr>
        </p:nvSpPr>
        <p:spPr>
          <a:xfrm>
            <a:off x="1251678" y="1629295"/>
            <a:ext cx="10178322" cy="4838007"/>
          </a:xfrm>
          <a:noFill/>
        </p:spPr>
        <p:txBody>
          <a:bodyPr>
            <a:normAutofit fontScale="92500" lnSpcReduction="10000"/>
          </a:bodyPr>
          <a:lstStyle/>
          <a:p>
            <a:r>
              <a:rPr lang="fr-FR" dirty="0" smtClean="0"/>
              <a:t>Les dates : entre le </a:t>
            </a:r>
            <a:r>
              <a:rPr lang="fr-FR" b="1" dirty="0" smtClean="0"/>
              <a:t>mercredi 1er octobre et le jeudi 16 octobre 2025.</a:t>
            </a:r>
          </a:p>
          <a:p>
            <a:r>
              <a:rPr lang="fr-FR" dirty="0" smtClean="0"/>
              <a:t>Le matériel de vote : si possible, un isoloir et une urne, la liste d’émargement pour tous les inscrits, les cartes d’électeurs, les bulletins de vote de chaque sélection sur lesquels il faut cocher le livre élu et les enveloppes électorales officielles.</a:t>
            </a:r>
          </a:p>
          <a:p>
            <a:r>
              <a:rPr lang="fr-FR" dirty="0" smtClean="0"/>
              <a:t>L’organisation : muni de sa carte d’électeur (qu’il pourra conserver) chaque inscrit vote dans les conditions réelles et renseigne le tableau d’émargement dans la ou les cases correspondant à la ou les catégorie(s) de son vote. </a:t>
            </a:r>
          </a:p>
          <a:p>
            <a:r>
              <a:rPr lang="fr-FR" dirty="0" smtClean="0"/>
              <a:t>Les résultats : suite au dépouillement, les bibliothèques envoient les résultats </a:t>
            </a:r>
            <a:r>
              <a:rPr lang="fr-FR" b="1" dirty="0" smtClean="0"/>
              <a:t>jusqu’au samedi 18 octobre </a:t>
            </a:r>
            <a:r>
              <a:rPr lang="fr-FR" b="1" dirty="0" smtClean="0"/>
              <a:t>minuit</a:t>
            </a:r>
            <a:r>
              <a:rPr lang="fr-FR" dirty="0" smtClean="0"/>
              <a:t> </a:t>
            </a:r>
            <a:r>
              <a:rPr lang="fr-FR" dirty="0" smtClean="0"/>
              <a:t>avec : </a:t>
            </a:r>
            <a:r>
              <a:rPr lang="fr-FR" b="1" i="1" dirty="0" smtClean="0"/>
              <a:t>le nombre d’inscrits enfants, le nombre d’inscrits adultes, le nombre de votants au total, le nombre de votants dans chaque sélection, le nombre de voix par titre pour chaque sélection</a:t>
            </a:r>
            <a:r>
              <a:rPr lang="fr-FR" dirty="0" smtClean="0"/>
              <a:t> à Laurence </a:t>
            </a:r>
            <a:r>
              <a:rPr lang="fr-FR" dirty="0" err="1" smtClean="0"/>
              <a:t>Soliveres</a:t>
            </a:r>
            <a:r>
              <a:rPr lang="fr-FR" dirty="0" smtClean="0"/>
              <a:t> </a:t>
            </a:r>
            <a:r>
              <a:rPr lang="fr-FR" dirty="0" smtClean="0">
                <a:solidFill>
                  <a:srgbClr val="002060"/>
                </a:solidFill>
              </a:rPr>
              <a:t>: </a:t>
            </a:r>
            <a:r>
              <a:rPr lang="fr-FR" b="1" dirty="0" smtClean="0">
                <a:solidFill>
                  <a:srgbClr val="002060"/>
                </a:solidFill>
                <a:hlinkClick r:id="rId2"/>
              </a:rPr>
              <a:t>l.soliveres@gironde.fr</a:t>
            </a:r>
            <a:r>
              <a:rPr lang="fr-FR" dirty="0" smtClean="0">
                <a:solidFill>
                  <a:srgbClr val="002060"/>
                </a:solidFill>
              </a:rPr>
              <a:t> </a:t>
            </a:r>
            <a:r>
              <a:rPr lang="fr-FR" dirty="0" smtClean="0"/>
              <a:t>et l’annonce départementale via le portail biblio.gironde.fr aura lieu le </a:t>
            </a:r>
            <a:r>
              <a:rPr lang="fr-FR" b="1" dirty="0" smtClean="0"/>
              <a:t>Mardi 21 octobre.</a:t>
            </a:r>
          </a:p>
          <a:p>
            <a:r>
              <a:rPr lang="fr-FR" dirty="0" smtClean="0"/>
              <a:t>La restitution : retourner impérativement </a:t>
            </a:r>
            <a:r>
              <a:rPr lang="fr-FR" b="1" dirty="0" smtClean="0"/>
              <a:t>avant fin Novembre</a:t>
            </a:r>
            <a:r>
              <a:rPr lang="fr-FR" dirty="0" smtClean="0"/>
              <a:t> à </a:t>
            </a:r>
            <a:r>
              <a:rPr lang="fr-FR" dirty="0" err="1" smtClean="0"/>
              <a:t>biblio.gironde</a:t>
            </a:r>
            <a:r>
              <a:rPr lang="fr-FR" dirty="0" smtClean="0"/>
              <a:t> les listes d’émargement, les enveloppes officielles réutilisables et les bulletins de participation.</a:t>
            </a:r>
          </a:p>
          <a:p>
            <a:pPr marL="0" indent="0">
              <a:buNone/>
            </a:pPr>
            <a:endParaRPr lang="fr-FR" dirty="0" smtClean="0"/>
          </a:p>
        </p:txBody>
      </p:sp>
    </p:spTree>
    <p:extLst>
      <p:ext uri="{BB962C8B-B14F-4D97-AF65-F5344CB8AC3E}">
        <p14:creationId xmlns:p14="http://schemas.microsoft.com/office/powerpoint/2010/main" val="2813406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242929" y="2447925"/>
            <a:ext cx="8187071" cy="1485900"/>
          </a:xfrm>
        </p:spPr>
        <p:txBody>
          <a:bodyPr>
            <a:normAutofit/>
          </a:bodyPr>
          <a:lstStyle/>
          <a:p>
            <a:r>
              <a:rPr lang="fr-FR" sz="7500" dirty="0" smtClean="0"/>
              <a:t>Carnet de bord</a:t>
            </a:r>
            <a:endParaRPr lang="fr-FR" sz="7500" dirty="0"/>
          </a:p>
        </p:txBody>
      </p:sp>
      <p:sp>
        <p:nvSpPr>
          <p:cNvPr id="3" name="Espace réservé du texte 2"/>
          <p:cNvSpPr>
            <a:spLocks noGrp="1"/>
          </p:cNvSpPr>
          <p:nvPr>
            <p:ph type="body" idx="1"/>
          </p:nvPr>
        </p:nvSpPr>
        <p:spPr>
          <a:xfrm>
            <a:off x="3242930" y="4289368"/>
            <a:ext cx="7017488" cy="1072342"/>
          </a:xfrm>
        </p:spPr>
        <p:txBody>
          <a:bodyPr>
            <a:normAutofit/>
          </a:bodyPr>
          <a:lstStyle/>
          <a:p>
            <a:pPr algn="ctr"/>
            <a:endParaRPr lang="fr-FR" sz="3600" dirty="0">
              <a:solidFill>
                <a:schemeClr val="bg1"/>
              </a:solidFill>
            </a:endParaRPr>
          </a:p>
        </p:txBody>
      </p:sp>
    </p:spTree>
    <p:extLst>
      <p:ext uri="{BB962C8B-B14F-4D97-AF65-F5344CB8AC3E}">
        <p14:creationId xmlns:p14="http://schemas.microsoft.com/office/powerpoint/2010/main" val="3021859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37884" y="773084"/>
            <a:ext cx="3092115" cy="5710843"/>
          </a:xfrm>
        </p:spPr>
        <p:txBody>
          <a:bodyPr>
            <a:normAutofit fontScale="90000"/>
          </a:bodyPr>
          <a:lstStyle/>
          <a:p>
            <a:r>
              <a:rPr lang="fr-FR" dirty="0" smtClean="0"/>
              <a:t>50 bibliothèques sélectionnées </a:t>
            </a:r>
            <a:br>
              <a:rPr lang="fr-FR" dirty="0" smtClean="0"/>
            </a:br>
            <a:r>
              <a:rPr lang="fr-FR" dirty="0" smtClean="0"/>
              <a:t/>
            </a:r>
            <a:br>
              <a:rPr lang="fr-FR" dirty="0" smtClean="0"/>
            </a:br>
            <a:r>
              <a:rPr lang="fr-FR" dirty="0"/>
              <a:t>1 sélection pour 20 inscrits à multiplier par le nombre de sélections dont vous disposez</a:t>
            </a:r>
            <a:br>
              <a:rPr lang="fr-FR" dirty="0"/>
            </a:br>
            <a:r>
              <a:rPr lang="fr-FR" dirty="0" smtClean="0"/>
              <a:t/>
            </a:r>
            <a:br>
              <a:rPr lang="fr-FR" dirty="0" smtClean="0"/>
            </a:br>
            <a:r>
              <a:rPr lang="fr-FR" dirty="0" smtClean="0"/>
              <a:t>2 jeux de livres minimum</a:t>
            </a:r>
            <a:br>
              <a:rPr lang="fr-FR" dirty="0" smtClean="0"/>
            </a:br>
            <a:r>
              <a:rPr lang="fr-FR" dirty="0" smtClean="0"/>
              <a:t/>
            </a:r>
            <a:br>
              <a:rPr lang="fr-FR" dirty="0" smtClean="0"/>
            </a:br>
            <a:r>
              <a:rPr lang="fr-FR" dirty="0" smtClean="0"/>
              <a:t>1 sélection pour les adultes</a:t>
            </a:r>
            <a:br>
              <a:rPr lang="fr-FR" dirty="0" smtClean="0"/>
            </a:br>
            <a:r>
              <a:rPr lang="fr-FR" dirty="0" smtClean="0"/>
              <a:t/>
            </a:r>
            <a:br>
              <a:rPr lang="fr-FR" dirty="0" smtClean="0"/>
            </a:br>
            <a:r>
              <a:rPr lang="fr-FR" dirty="0" smtClean="0"/>
              <a:t>15 œuvres illustrées</a:t>
            </a:r>
            <a:br>
              <a:rPr lang="fr-FR" dirty="0" smtClean="0"/>
            </a:br>
            <a:r>
              <a:rPr lang="fr-FR" dirty="0"/>
              <a:t/>
            </a:r>
            <a:br>
              <a:rPr lang="fr-FR" dirty="0"/>
            </a:br>
            <a:endParaRPr lang="fr-FR" dirty="0"/>
          </a:p>
        </p:txBody>
      </p:sp>
      <p:sp>
        <p:nvSpPr>
          <p:cNvPr id="3" name="Espace réservé du contenu 2"/>
          <p:cNvSpPr>
            <a:spLocks noGrp="1"/>
          </p:cNvSpPr>
          <p:nvPr>
            <p:ph idx="1"/>
          </p:nvPr>
        </p:nvSpPr>
        <p:spPr>
          <a:xfrm>
            <a:off x="765051" y="1162593"/>
            <a:ext cx="6158418" cy="5321333"/>
          </a:xfrm>
        </p:spPr>
        <p:txBody>
          <a:bodyPr>
            <a:normAutofit/>
          </a:bodyPr>
          <a:lstStyle/>
          <a:p>
            <a:r>
              <a:rPr lang="fr-FR" dirty="0" smtClean="0"/>
              <a:t>Animation citoyenne et artistique</a:t>
            </a:r>
          </a:p>
          <a:p>
            <a:r>
              <a:rPr lang="fr-FR" dirty="0" smtClean="0"/>
              <a:t>Participation des jeunes et des adultes de 6 à 106 ans</a:t>
            </a:r>
          </a:p>
          <a:p>
            <a:r>
              <a:rPr lang="fr-FR" dirty="0" smtClean="0"/>
              <a:t>Aménagement culturel du territoire girondin</a:t>
            </a:r>
          </a:p>
          <a:p>
            <a:r>
              <a:rPr lang="fr-FR" dirty="0" smtClean="0"/>
              <a:t>Porté par </a:t>
            </a:r>
            <a:r>
              <a:rPr lang="fr-FR" dirty="0" err="1" smtClean="0"/>
              <a:t>biblio.gironde</a:t>
            </a:r>
            <a:endParaRPr lang="fr-FR" dirty="0" smtClean="0"/>
          </a:p>
          <a:p>
            <a:r>
              <a:rPr lang="fr-FR" dirty="0" smtClean="0"/>
              <a:t>Scelle le partenariat avec le réseau</a:t>
            </a:r>
            <a:endParaRPr lang="fr-FR" dirty="0"/>
          </a:p>
        </p:txBody>
      </p:sp>
      <p:sp>
        <p:nvSpPr>
          <p:cNvPr id="4" name="Espace réservé du texte 3"/>
          <p:cNvSpPr>
            <a:spLocks noGrp="1"/>
          </p:cNvSpPr>
          <p:nvPr>
            <p:ph type="body" sz="half" idx="2"/>
          </p:nvPr>
        </p:nvSpPr>
        <p:spPr>
          <a:xfrm>
            <a:off x="8337885" y="773083"/>
            <a:ext cx="3092115" cy="5498321"/>
          </a:xfrm>
        </p:spPr>
        <p:txBody>
          <a:bodyPr/>
          <a:lstStyle/>
          <a:p>
            <a:endParaRPr lang="fr-FR" dirty="0" smtClean="0"/>
          </a:p>
        </p:txBody>
      </p:sp>
    </p:spTree>
    <p:extLst>
      <p:ext uri="{BB962C8B-B14F-4D97-AF65-F5344CB8AC3E}">
        <p14:creationId xmlns:p14="http://schemas.microsoft.com/office/powerpoint/2010/main" val="2170463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objectifs</a:t>
            </a:r>
            <a:endParaRPr lang="fr-FR" dirty="0"/>
          </a:p>
        </p:txBody>
      </p:sp>
      <p:sp>
        <p:nvSpPr>
          <p:cNvPr id="3" name="Espace réservé du contenu 2"/>
          <p:cNvSpPr>
            <a:spLocks noGrp="1"/>
          </p:cNvSpPr>
          <p:nvPr>
            <p:ph idx="1"/>
          </p:nvPr>
        </p:nvSpPr>
        <p:spPr/>
        <p:txBody>
          <a:bodyPr/>
          <a:lstStyle/>
          <a:p>
            <a:r>
              <a:rPr lang="fr-FR" dirty="0" smtClean="0"/>
              <a:t>Accompagner la découverte et la lecture de l’image</a:t>
            </a:r>
          </a:p>
          <a:p>
            <a:r>
              <a:rPr lang="fr-FR" dirty="0"/>
              <a:t>Encourager le développement de l’esprit critique</a:t>
            </a:r>
          </a:p>
          <a:p>
            <a:r>
              <a:rPr lang="fr-FR" dirty="0" smtClean="0"/>
              <a:t>Sensibiliser les jeunes à la citoyenneté</a:t>
            </a:r>
          </a:p>
          <a:p>
            <a:r>
              <a:rPr lang="fr-FR" dirty="0" smtClean="0"/>
              <a:t>Associer les adultes à cette opération citoyenne </a:t>
            </a:r>
          </a:p>
          <a:p>
            <a:r>
              <a:rPr lang="fr-FR" dirty="0" smtClean="0"/>
              <a:t>Permettre à toutes et tous de s’exprimer et d’échanger</a:t>
            </a:r>
          </a:p>
          <a:p>
            <a:r>
              <a:rPr lang="fr-FR" dirty="0" smtClean="0"/>
              <a:t>Faciliter la programmation d’action culturelle pour les bibliothèques</a:t>
            </a:r>
          </a:p>
          <a:p>
            <a:r>
              <a:rPr lang="fr-FR" dirty="0" smtClean="0"/>
              <a:t>Favoriser la découverte et la rencontre avec la création artistique et le spectacle vivant</a:t>
            </a:r>
          </a:p>
          <a:p>
            <a:r>
              <a:rPr lang="fr-FR" dirty="0" smtClean="0"/>
              <a:t>Créer une communauté à l’échelle de la Gironde</a:t>
            </a:r>
            <a:endParaRPr lang="fr-FR" dirty="0"/>
          </a:p>
        </p:txBody>
      </p:sp>
    </p:spTree>
    <p:extLst>
      <p:ext uri="{BB962C8B-B14F-4D97-AF65-F5344CB8AC3E}">
        <p14:creationId xmlns:p14="http://schemas.microsoft.com/office/powerpoint/2010/main" val="2294271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sélection</a:t>
            </a:r>
            <a:endParaRPr lang="fr-FR" dirty="0"/>
          </a:p>
        </p:txBody>
      </p:sp>
      <p:sp>
        <p:nvSpPr>
          <p:cNvPr id="3" name="Espace réservé du contenu 2"/>
          <p:cNvSpPr>
            <a:spLocks noGrp="1"/>
          </p:cNvSpPr>
          <p:nvPr>
            <p:ph idx="1"/>
          </p:nvPr>
        </p:nvSpPr>
        <p:spPr>
          <a:xfrm>
            <a:off x="1251678" y="2286001"/>
            <a:ext cx="10178322" cy="3593592"/>
          </a:xfrm>
        </p:spPr>
        <p:txBody>
          <a:bodyPr/>
          <a:lstStyle/>
          <a:p>
            <a:r>
              <a:rPr lang="fr-FR" b="1" dirty="0" smtClean="0"/>
              <a:t>1</a:t>
            </a:r>
            <a:r>
              <a:rPr lang="fr-FR" dirty="0" smtClean="0"/>
              <a:t> comité de lecture composé de </a:t>
            </a:r>
            <a:r>
              <a:rPr lang="fr-FR" b="1" dirty="0" smtClean="0"/>
              <a:t>8</a:t>
            </a:r>
            <a:r>
              <a:rPr lang="fr-FR" dirty="0" smtClean="0"/>
              <a:t> bibliothécaires du réseau et de </a:t>
            </a:r>
            <a:r>
              <a:rPr lang="fr-FR" dirty="0" err="1" smtClean="0"/>
              <a:t>biblio.gironde</a:t>
            </a:r>
            <a:endParaRPr lang="fr-FR" dirty="0" smtClean="0"/>
          </a:p>
          <a:p>
            <a:r>
              <a:rPr lang="fr-FR" b="1" dirty="0" smtClean="0"/>
              <a:t>15</a:t>
            </a:r>
            <a:r>
              <a:rPr lang="fr-FR" dirty="0" smtClean="0"/>
              <a:t> livres répartis en </a:t>
            </a:r>
            <a:r>
              <a:rPr lang="fr-FR" b="1" dirty="0" smtClean="0"/>
              <a:t>5</a:t>
            </a:r>
            <a:r>
              <a:rPr lang="fr-FR" dirty="0" smtClean="0"/>
              <a:t> catégories : </a:t>
            </a:r>
            <a:r>
              <a:rPr lang="fr-FR" dirty="0" smtClean="0">
                <a:solidFill>
                  <a:srgbClr val="E7EC28"/>
                </a:solidFill>
              </a:rPr>
              <a:t>jaune</a:t>
            </a:r>
            <a:r>
              <a:rPr lang="fr-FR" dirty="0" smtClean="0"/>
              <a:t> : apprenties et apprentis, </a:t>
            </a:r>
            <a:r>
              <a:rPr lang="fr-FR" dirty="0" smtClean="0">
                <a:solidFill>
                  <a:srgbClr val="0070C0"/>
                </a:solidFill>
              </a:rPr>
              <a:t>bleue</a:t>
            </a:r>
            <a:r>
              <a:rPr lang="fr-FR" dirty="0" smtClean="0"/>
              <a:t> : curieuses et curieux, </a:t>
            </a:r>
            <a:r>
              <a:rPr lang="fr-FR" dirty="0" smtClean="0">
                <a:solidFill>
                  <a:srgbClr val="00B050"/>
                </a:solidFill>
              </a:rPr>
              <a:t>verte </a:t>
            </a:r>
            <a:r>
              <a:rPr lang="fr-FR" dirty="0" smtClean="0"/>
              <a:t>: exploratrices et explorateurs, </a:t>
            </a:r>
            <a:r>
              <a:rPr lang="fr-FR" dirty="0" smtClean="0">
                <a:solidFill>
                  <a:schemeClr val="tx2">
                    <a:lumMod val="50000"/>
                    <a:lumOff val="50000"/>
                  </a:schemeClr>
                </a:solidFill>
              </a:rPr>
              <a:t>orange</a:t>
            </a:r>
            <a:r>
              <a:rPr lang="fr-FR" dirty="0" smtClean="0"/>
              <a:t> : aventurières et aventuriers et </a:t>
            </a:r>
            <a:r>
              <a:rPr lang="fr-FR" dirty="0" smtClean="0">
                <a:solidFill>
                  <a:srgbClr val="7030A0"/>
                </a:solidFill>
              </a:rPr>
              <a:t>violette</a:t>
            </a:r>
            <a:r>
              <a:rPr lang="fr-FR" dirty="0" smtClean="0"/>
              <a:t> : expertes et experts</a:t>
            </a:r>
          </a:p>
          <a:p>
            <a:r>
              <a:rPr lang="fr-FR" b="1" dirty="0" smtClean="0"/>
              <a:t>1001</a:t>
            </a:r>
            <a:r>
              <a:rPr lang="fr-FR" dirty="0" smtClean="0"/>
              <a:t> illustrations mises à l’honneur</a:t>
            </a:r>
          </a:p>
          <a:p>
            <a:r>
              <a:rPr lang="fr-FR" b="1" dirty="0" smtClean="0"/>
              <a:t>1</a:t>
            </a:r>
            <a:r>
              <a:rPr lang="fr-FR" dirty="0" smtClean="0"/>
              <a:t> vote départemental pour une visibilité sur l’ensemble du territoire</a:t>
            </a:r>
          </a:p>
          <a:p>
            <a:r>
              <a:rPr lang="fr-FR" b="1" dirty="0" smtClean="0"/>
              <a:t>1</a:t>
            </a:r>
            <a:r>
              <a:rPr lang="fr-FR" dirty="0" smtClean="0"/>
              <a:t> terrain de jeux, d’expérimentations et de créations artistiques pour 4 compagnies, un duo d’artistes, un studio d’illustrations et de design, une graphiste et illustratrice.</a:t>
            </a:r>
            <a:endParaRPr lang="fr-FR" dirty="0"/>
          </a:p>
        </p:txBody>
      </p:sp>
    </p:spTree>
    <p:extLst>
      <p:ext uri="{BB962C8B-B14F-4D97-AF65-F5344CB8AC3E}">
        <p14:creationId xmlns:p14="http://schemas.microsoft.com/office/powerpoint/2010/main" val="3349975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créations artistiques originales : les 4 compagnies</a:t>
            </a:r>
            <a:endParaRPr lang="fr-FR" dirty="0"/>
          </a:p>
        </p:txBody>
      </p:sp>
      <p:sp>
        <p:nvSpPr>
          <p:cNvPr id="3" name="Espace réservé du contenu 2"/>
          <p:cNvSpPr>
            <a:spLocks noGrp="1"/>
          </p:cNvSpPr>
          <p:nvPr>
            <p:ph idx="1"/>
          </p:nvPr>
        </p:nvSpPr>
        <p:spPr>
          <a:xfrm>
            <a:off x="1251678" y="2394064"/>
            <a:ext cx="10178322" cy="4334281"/>
          </a:xfrm>
        </p:spPr>
        <p:txBody>
          <a:bodyPr>
            <a:normAutofit fontScale="25000" lnSpcReduction="20000"/>
          </a:bodyPr>
          <a:lstStyle/>
          <a:p>
            <a:r>
              <a:rPr lang="fr-FR" sz="8000" dirty="0" smtClean="0"/>
              <a:t>4 compagnies associées : Cie </a:t>
            </a:r>
            <a:r>
              <a:rPr lang="fr-FR" sz="8000" dirty="0" err="1" smtClean="0"/>
              <a:t>Iqonapia</a:t>
            </a:r>
            <a:r>
              <a:rPr lang="fr-FR" sz="8000" dirty="0" smtClean="0"/>
              <a:t>, Cie Avide Vacarme, Cie 24-92, Cie Le Loup à paillettes</a:t>
            </a:r>
          </a:p>
          <a:p>
            <a:r>
              <a:rPr lang="fr-FR" sz="8000" dirty="0" smtClean="0"/>
              <a:t>Une commande : création </a:t>
            </a:r>
            <a:r>
              <a:rPr lang="fr-FR" sz="8000" dirty="0"/>
              <a:t>d’une prestation théâtrale comprenant des lectures et une mise en scène d'extraits de toute ou partie de la sélection de livres. L’ensemble de la sélection doit cependant exister sur scène d’une manière ou d’une autre</a:t>
            </a:r>
            <a:r>
              <a:rPr lang="fr-FR" sz="8000" dirty="0" smtClean="0"/>
              <a:t>.</a:t>
            </a:r>
          </a:p>
          <a:p>
            <a:r>
              <a:rPr lang="fr-FR" sz="8000" dirty="0" smtClean="0"/>
              <a:t>L'objectif </a:t>
            </a:r>
            <a:r>
              <a:rPr lang="fr-FR" sz="8000" dirty="0"/>
              <a:t>est de proposer aux spectateurs une lecture vivante des livres sélectionnés, portée par des comédiens professionnels dont le regard artistique enrichira la découverte. Le respect des intentions et des univers dramatiques des auteurs des livres </a:t>
            </a:r>
            <a:r>
              <a:rPr lang="fr-FR" sz="8000" dirty="0" smtClean="0"/>
              <a:t>étant primordial</a:t>
            </a:r>
          </a:p>
          <a:p>
            <a:r>
              <a:rPr lang="fr-FR" sz="8000" dirty="0" smtClean="0"/>
              <a:t>La </a:t>
            </a:r>
            <a:r>
              <a:rPr lang="fr-FR" sz="8000" dirty="0"/>
              <a:t>création peut prendre toutes les formes souhaitées, dans la mesure où elle peut être jouée en bibliothèque (y compris en extérieur, déambulation…), sans contrainte technique </a:t>
            </a:r>
            <a:r>
              <a:rPr lang="fr-FR" sz="8000" dirty="0" smtClean="0"/>
              <a:t>complexe</a:t>
            </a:r>
            <a:endParaRPr lang="fr-FR" sz="8000" dirty="0"/>
          </a:p>
          <a:p>
            <a:r>
              <a:rPr lang="fr-FR" sz="8000" dirty="0" smtClean="0"/>
              <a:t>Une représentation (prise en charge financière par </a:t>
            </a:r>
            <a:r>
              <a:rPr lang="fr-FR" sz="8000" dirty="0" err="1" smtClean="0"/>
              <a:t>biblio.gironde</a:t>
            </a:r>
            <a:r>
              <a:rPr lang="fr-FR" sz="8000" dirty="0" smtClean="0"/>
              <a:t>) par bibliothèque participante</a:t>
            </a:r>
            <a:endParaRPr lang="fr-FR" sz="8000" dirty="0"/>
          </a:p>
          <a:p>
            <a:endParaRPr lang="fr-FR" dirty="0"/>
          </a:p>
        </p:txBody>
      </p:sp>
    </p:spTree>
    <p:extLst>
      <p:ext uri="{BB962C8B-B14F-4D97-AF65-F5344CB8AC3E}">
        <p14:creationId xmlns:p14="http://schemas.microsoft.com/office/powerpoint/2010/main" val="4263763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 vous lire, élire : Un duo scénarisé : Marc et </a:t>
            </a:r>
            <a:r>
              <a:rPr lang="fr-FR" dirty="0" err="1" smtClean="0"/>
              <a:t>sophie</a:t>
            </a:r>
            <a:endParaRPr lang="fr-FR" dirty="0"/>
          </a:p>
        </p:txBody>
      </p:sp>
      <p:sp>
        <p:nvSpPr>
          <p:cNvPr id="3" name="Espace réservé du contenu 2"/>
          <p:cNvSpPr>
            <a:spLocks noGrp="1"/>
          </p:cNvSpPr>
          <p:nvPr>
            <p:ph idx="1"/>
          </p:nvPr>
        </p:nvSpPr>
        <p:spPr>
          <a:xfrm>
            <a:off x="1251678" y="2593571"/>
            <a:ext cx="10178322" cy="3715789"/>
          </a:xfrm>
        </p:spPr>
        <p:txBody>
          <a:bodyPr>
            <a:normAutofit/>
          </a:bodyPr>
          <a:lstStyle/>
          <a:p>
            <a:r>
              <a:rPr lang="fr-FR" dirty="0" smtClean="0"/>
              <a:t>Sophie Robin du Collectif « </a:t>
            </a:r>
            <a:r>
              <a:rPr lang="fr-FR" dirty="0" err="1" smtClean="0"/>
              <a:t>jesuisnoirdemonde</a:t>
            </a:r>
            <a:r>
              <a:rPr lang="fr-FR" dirty="0" smtClean="0"/>
              <a:t> »</a:t>
            </a:r>
          </a:p>
          <a:p>
            <a:r>
              <a:rPr lang="fr-FR" dirty="0" smtClean="0"/>
              <a:t>Une commande : rencontre </a:t>
            </a:r>
            <a:r>
              <a:rPr lang="fr-FR" dirty="0"/>
              <a:t>scénarisée avec un, une artiste, auteur(e), illustrateur(</a:t>
            </a:r>
            <a:r>
              <a:rPr lang="fr-FR" dirty="0" err="1"/>
              <a:t>trice</a:t>
            </a:r>
            <a:r>
              <a:rPr lang="fr-FR" dirty="0" smtClean="0"/>
              <a:t>) : Marc </a:t>
            </a:r>
            <a:r>
              <a:rPr lang="fr-FR" dirty="0" err="1" smtClean="0"/>
              <a:t>Lizano</a:t>
            </a:r>
            <a:r>
              <a:rPr lang="fr-FR" dirty="0" smtClean="0"/>
              <a:t> cette année !</a:t>
            </a:r>
            <a:endParaRPr lang="fr-FR" dirty="0" smtClean="0"/>
          </a:p>
          <a:p>
            <a:r>
              <a:rPr lang="fr-FR" dirty="0" smtClean="0"/>
              <a:t>L'objectif </a:t>
            </a:r>
            <a:r>
              <a:rPr lang="fr-FR" dirty="0"/>
              <a:t>est de favoriser la rencontre entre un artiste, son œuvre, des publics et des bibliothécaires et de découvrir un univers grâce à une mise en scène de ce duo </a:t>
            </a:r>
            <a:r>
              <a:rPr lang="fr-FR" dirty="0" smtClean="0"/>
              <a:t>d'artistes</a:t>
            </a:r>
          </a:p>
          <a:p>
            <a:r>
              <a:rPr lang="fr-FR" dirty="0" smtClean="0"/>
              <a:t>Forme </a:t>
            </a:r>
            <a:r>
              <a:rPr lang="fr-FR" dirty="0"/>
              <a:t>artistique légère et </a:t>
            </a:r>
            <a:r>
              <a:rPr lang="fr-FR" dirty="0" smtClean="0"/>
              <a:t>autonome</a:t>
            </a:r>
            <a:endParaRPr lang="fr-FR" dirty="0"/>
          </a:p>
          <a:p>
            <a:r>
              <a:rPr lang="fr-FR" dirty="0" smtClean="0"/>
              <a:t>Evènement adapté aux plus de 12 ans car </a:t>
            </a:r>
            <a:r>
              <a:rPr lang="fr-FR" dirty="0"/>
              <a:t>il s'agit </a:t>
            </a:r>
            <a:r>
              <a:rPr lang="fr-FR" dirty="0" smtClean="0"/>
              <a:t>d'un </a:t>
            </a:r>
            <a:r>
              <a:rPr lang="fr-FR" dirty="0"/>
              <a:t>format </a:t>
            </a:r>
            <a:r>
              <a:rPr lang="fr-FR" dirty="0" smtClean="0"/>
              <a:t>rencontre</a:t>
            </a:r>
          </a:p>
          <a:p>
            <a:r>
              <a:rPr lang="fr-FR" dirty="0" smtClean="0"/>
              <a:t>Cinq </a:t>
            </a:r>
            <a:r>
              <a:rPr lang="fr-FR" dirty="0"/>
              <a:t>représentations sur l’ensemble du territoire</a:t>
            </a:r>
          </a:p>
          <a:p>
            <a:endParaRPr lang="fr-FR" dirty="0"/>
          </a:p>
          <a:p>
            <a:endParaRPr lang="fr-FR" dirty="0"/>
          </a:p>
        </p:txBody>
      </p:sp>
    </p:spTree>
    <p:extLst>
      <p:ext uri="{BB962C8B-B14F-4D97-AF65-F5344CB8AC3E}">
        <p14:creationId xmlns:p14="http://schemas.microsoft.com/office/powerpoint/2010/main" val="347511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a:t>
            </a:r>
            <a:r>
              <a:rPr lang="fr-FR" dirty="0" err="1" smtClean="0"/>
              <a:t>cartographik</a:t>
            </a:r>
            <a:r>
              <a:rPr lang="fr-FR" dirty="0" smtClean="0"/>
              <a:t> imaginaire de lire, élire : Sarah et </a:t>
            </a:r>
            <a:r>
              <a:rPr lang="fr-FR" dirty="0" err="1" smtClean="0"/>
              <a:t>alexandre</a:t>
            </a:r>
            <a:endParaRPr lang="fr-FR" dirty="0"/>
          </a:p>
        </p:txBody>
      </p:sp>
      <p:sp>
        <p:nvSpPr>
          <p:cNvPr id="3" name="ZoneTexte 2"/>
          <p:cNvSpPr txBox="1"/>
          <p:nvPr/>
        </p:nvSpPr>
        <p:spPr>
          <a:xfrm>
            <a:off x="1315205" y="2829464"/>
            <a:ext cx="10051267" cy="2862322"/>
          </a:xfrm>
          <a:prstGeom prst="rect">
            <a:avLst/>
          </a:prstGeom>
          <a:noFill/>
        </p:spPr>
        <p:txBody>
          <a:bodyPr wrap="square" rtlCol="0">
            <a:spAutoFit/>
          </a:bodyPr>
          <a:lstStyle/>
          <a:p>
            <a:pPr marL="285750" indent="-285750">
              <a:buFont typeface="Arial" panose="020B0604020202020204" pitchFamily="34" charset="0"/>
              <a:buChar char="•"/>
            </a:pPr>
            <a:r>
              <a:rPr lang="fr-FR" sz="2000" dirty="0"/>
              <a:t>L’Atelier </a:t>
            </a:r>
            <a:r>
              <a:rPr lang="fr-FR" sz="2000" dirty="0" err="1"/>
              <a:t>Cartographik</a:t>
            </a:r>
            <a:r>
              <a:rPr lang="fr-FR" sz="2000" dirty="0"/>
              <a:t> est un studio de création à l’intersection de l’illustration, du design graphique et de la cartographie. Il crée des identités visuelles, des illustrations, des cartographies et des scénographies d’exposition. Studio élastique, dirigé par Alexandre </a:t>
            </a:r>
            <a:r>
              <a:rPr lang="fr-FR" sz="2000" dirty="0" err="1"/>
              <a:t>Verhille</a:t>
            </a:r>
            <a:r>
              <a:rPr lang="fr-FR" sz="2000" dirty="0"/>
              <a:t> et Sarah Tavernier, la complémentarité de l’équipe, la diversité des projets et l’adaptabilité du studio permettent la mise en œuvre de solutions graphiques innovantes pour chaque projet</a:t>
            </a:r>
            <a:r>
              <a:rPr lang="fr-FR" sz="2000" dirty="0" smtClean="0"/>
              <a:t>.</a:t>
            </a:r>
          </a:p>
          <a:p>
            <a:pPr marL="285750" indent="-285750">
              <a:buFont typeface="Arial" panose="020B0604020202020204" pitchFamily="34" charset="0"/>
              <a:buChar char="•"/>
            </a:pPr>
            <a:r>
              <a:rPr lang="fr-FR" sz="2000" dirty="0" smtClean="0"/>
              <a:t>Une réalisation originale, tel un jeu de piste cartographié autour d’une histoire imaginaire, à partir des 15 titres de la sélection.</a:t>
            </a:r>
          </a:p>
          <a:p>
            <a:pPr marL="285750" indent="-285750">
              <a:buFont typeface="Arial" panose="020B0604020202020204" pitchFamily="34" charset="0"/>
              <a:buChar char="•"/>
            </a:pPr>
            <a:r>
              <a:rPr lang="fr-FR" sz="2000" dirty="0" smtClean="0"/>
              <a:t>Des pistes de médiation et d’ateliers auprès de tous les publics.</a:t>
            </a:r>
            <a:endParaRPr lang="fr-FR" sz="2000" dirty="0"/>
          </a:p>
        </p:txBody>
      </p:sp>
    </p:spTree>
    <p:extLst>
      <p:ext uri="{BB962C8B-B14F-4D97-AF65-F5344CB8AC3E}">
        <p14:creationId xmlns:p14="http://schemas.microsoft.com/office/powerpoint/2010/main" val="1989633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 rencontre mémorable en relief : </a:t>
            </a:r>
            <a:r>
              <a:rPr lang="fr-FR" dirty="0" err="1" smtClean="0"/>
              <a:t>tania</a:t>
            </a:r>
            <a:endParaRPr lang="fr-FR" dirty="0"/>
          </a:p>
        </p:txBody>
      </p:sp>
      <p:sp>
        <p:nvSpPr>
          <p:cNvPr id="4" name="Titre 1"/>
          <p:cNvSpPr txBox="1">
            <a:spLocks/>
          </p:cNvSpPr>
          <p:nvPr/>
        </p:nvSpPr>
        <p:spPr>
          <a:xfrm>
            <a:off x="1251678" y="2838091"/>
            <a:ext cx="10178322" cy="284671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marL="285750" indent="-285750">
              <a:buFont typeface="Arial" panose="020B0604020202020204" pitchFamily="34" charset="0"/>
              <a:buChar char="•"/>
            </a:pPr>
            <a:r>
              <a:rPr lang="fr-FR" sz="2000" cap="none" dirty="0" smtClean="0">
                <a:latin typeface="Gill Sans MT" panose="020B0502020104020203"/>
                <a:cs typeface="Arial" panose="020B0604020202020204" pitchFamily="34" charset="0"/>
              </a:rPr>
              <a:t>Une rencontre-atelier avec </a:t>
            </a:r>
            <a:r>
              <a:rPr lang="fr-FR" sz="2000" cap="none" dirty="0">
                <a:latin typeface="Gill Sans MT" panose="020B0502020104020203"/>
                <a:cs typeface="Arial" panose="020B0604020202020204" pitchFamily="34" charset="0"/>
              </a:rPr>
              <a:t>T</a:t>
            </a:r>
            <a:r>
              <a:rPr lang="fr-FR" sz="2000" cap="none" dirty="0" smtClean="0">
                <a:latin typeface="Gill Sans MT" panose="020B0502020104020203"/>
                <a:cs typeface="Arial" panose="020B0604020202020204" pitchFamily="34" charset="0"/>
              </a:rPr>
              <a:t>ania </a:t>
            </a:r>
            <a:r>
              <a:rPr lang="fr-FR" sz="2000" cap="none" dirty="0" err="1">
                <a:latin typeface="Gill Sans MT" panose="020B0502020104020203"/>
                <a:cs typeface="Arial" panose="020B0604020202020204" pitchFamily="34" charset="0"/>
              </a:rPr>
              <a:t>K</a:t>
            </a:r>
            <a:r>
              <a:rPr lang="fr-FR" sz="2000" cap="none" dirty="0" err="1" smtClean="0">
                <a:latin typeface="Gill Sans MT" panose="020B0502020104020203"/>
                <a:cs typeface="Arial" panose="020B0604020202020204" pitchFamily="34" charset="0"/>
              </a:rPr>
              <a:t>oller</a:t>
            </a:r>
            <a:r>
              <a:rPr lang="fr-FR" sz="2000" cap="none" dirty="0" smtClean="0">
                <a:latin typeface="Gill Sans MT" panose="020B0502020104020203"/>
                <a:cs typeface="Arial" panose="020B0604020202020204" pitchFamily="34" charset="0"/>
              </a:rPr>
              <a:t> à la rentrée de septembre à </a:t>
            </a:r>
            <a:r>
              <a:rPr lang="fr-FR" sz="2000" cap="none" dirty="0" err="1" smtClean="0">
                <a:latin typeface="Gill Sans MT" panose="020B0502020104020203"/>
                <a:cs typeface="Arial" panose="020B0604020202020204" pitchFamily="34" charset="0"/>
              </a:rPr>
              <a:t>biblio.gironde</a:t>
            </a:r>
            <a:r>
              <a:rPr lang="fr-FR" sz="2000" cap="none" dirty="0" smtClean="0">
                <a:latin typeface="Gill Sans MT" panose="020B0502020104020203"/>
                <a:cs typeface="Arial" panose="020B0604020202020204" pitchFamily="34" charset="0"/>
              </a:rPr>
              <a:t> pour les bibliothécaires du réseau dans le cadre de l’aventure lire, élire</a:t>
            </a:r>
          </a:p>
          <a:p>
            <a:pPr marL="285750" indent="-285750">
              <a:buFont typeface="Arial" panose="020B0604020202020204" pitchFamily="34" charset="0"/>
              <a:buChar char="•"/>
            </a:pPr>
            <a:r>
              <a:rPr lang="fr-FR" sz="2000" cap="none" dirty="0">
                <a:latin typeface="Gill Sans MT" panose="020B0502020104020203"/>
                <a:cs typeface="Arial" panose="020B0604020202020204" pitchFamily="34" charset="0"/>
              </a:rPr>
              <a:t>D</a:t>
            </a:r>
            <a:r>
              <a:rPr lang="fr-FR" sz="2000" cap="none" dirty="0" smtClean="0">
                <a:latin typeface="Gill Sans MT" panose="020B0502020104020203"/>
                <a:cs typeface="Arial" panose="020B0604020202020204" pitchFamily="34" charset="0"/>
              </a:rPr>
              <a:t>écouvrir une artiste, son parcours, son talent, ses savoir-faire, une création plastique et ludique originale créée spécialement pour cette 17ieme édition</a:t>
            </a:r>
          </a:p>
          <a:p>
            <a:pPr marL="285750" indent="-285750">
              <a:buFont typeface="Arial" panose="020B0604020202020204" pitchFamily="34" charset="0"/>
              <a:buChar char="•"/>
            </a:pPr>
            <a:r>
              <a:rPr lang="fr-FR" sz="2000" cap="none" dirty="0" smtClean="0">
                <a:latin typeface="Gill Sans MT" panose="020B0502020104020203"/>
                <a:cs typeface="Arial" panose="020B0604020202020204" pitchFamily="34" charset="0"/>
              </a:rPr>
              <a:t>Apprendre une technique : la linogravure</a:t>
            </a:r>
          </a:p>
          <a:p>
            <a:pPr marL="285750" indent="-285750">
              <a:buFont typeface="Arial" panose="020B0604020202020204" pitchFamily="34" charset="0"/>
              <a:buChar char="•"/>
            </a:pPr>
            <a:r>
              <a:rPr lang="fr-FR" sz="2000" cap="none" dirty="0">
                <a:latin typeface="Gill Sans MT" panose="020B0502020104020203"/>
                <a:cs typeface="Arial" panose="020B0604020202020204" pitchFamily="34" charset="0"/>
              </a:rPr>
              <a:t>S</a:t>
            </a:r>
            <a:r>
              <a:rPr lang="fr-FR" sz="2000" cap="none" dirty="0" smtClean="0">
                <a:latin typeface="Gill Sans MT" panose="020B0502020104020203"/>
                <a:cs typeface="Arial" panose="020B0604020202020204" pitchFamily="34" charset="0"/>
              </a:rPr>
              <a:t>avoir mener un atelier dans sa bibliothèque</a:t>
            </a:r>
          </a:p>
          <a:p>
            <a:pPr marL="285750" indent="-285750">
              <a:buFont typeface="Arial" panose="020B0604020202020204" pitchFamily="34" charset="0"/>
              <a:buChar char="•"/>
            </a:pPr>
            <a:r>
              <a:rPr lang="fr-FR" sz="2000" cap="none" dirty="0" smtClean="0">
                <a:latin typeface="Gill Sans MT" panose="020B0502020104020203"/>
                <a:cs typeface="Arial" panose="020B0604020202020204" pitchFamily="34" charset="0"/>
              </a:rPr>
              <a:t>Bénéficier d’un jeu de memory réalisé par Tania </a:t>
            </a:r>
            <a:r>
              <a:rPr lang="fr-FR" sz="2000" cap="none" dirty="0" err="1" smtClean="0">
                <a:latin typeface="Gill Sans MT" panose="020B0502020104020203"/>
                <a:cs typeface="Arial" panose="020B0604020202020204" pitchFamily="34" charset="0"/>
              </a:rPr>
              <a:t>Koller</a:t>
            </a:r>
            <a:r>
              <a:rPr lang="fr-FR" sz="2000" cap="none" dirty="0" smtClean="0">
                <a:latin typeface="Gill Sans MT" panose="020B0502020104020203"/>
                <a:cs typeface="Arial" panose="020B0604020202020204" pitchFamily="34" charset="0"/>
              </a:rPr>
              <a:t> à valoriser auprès des publics dans la bibliothèque</a:t>
            </a:r>
          </a:p>
          <a:p>
            <a:endParaRPr lang="fr-FR" sz="1600" cap="none" dirty="0">
              <a:latin typeface="Gill Sans MT" panose="020B0502020104020203"/>
              <a:cs typeface="Arial" panose="020B0604020202020204" pitchFamily="34" charset="0"/>
            </a:endParaRPr>
          </a:p>
          <a:p>
            <a:endParaRPr lang="fr-FR" sz="1600" cap="none" dirty="0">
              <a:latin typeface="Gill Sans MT" panose="020B0502020104020203"/>
              <a:cs typeface="Arial" panose="020B0604020202020204" pitchFamily="34" charset="0"/>
            </a:endParaRPr>
          </a:p>
        </p:txBody>
      </p:sp>
    </p:spTree>
    <p:extLst>
      <p:ext uri="{BB962C8B-B14F-4D97-AF65-F5344CB8AC3E}">
        <p14:creationId xmlns:p14="http://schemas.microsoft.com/office/powerpoint/2010/main" val="1939938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2152</TotalTime>
  <Words>1857</Words>
  <Application>Microsoft Office PowerPoint</Application>
  <PresentationFormat>Grand écran</PresentationFormat>
  <Paragraphs>153</Paragraphs>
  <Slides>18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Arial</vt:lpstr>
      <vt:lpstr>Gill Sans MT</vt:lpstr>
      <vt:lpstr>Impact</vt:lpstr>
      <vt:lpstr>Badge</vt:lpstr>
      <vt:lpstr>Lire, élire</vt:lpstr>
      <vt:lpstr>Carnet de bord</vt:lpstr>
      <vt:lpstr>50 bibliothèques sélectionnées   1 sélection pour 20 inscrits à multiplier par le nombre de sélections dont vous disposez  2 jeux de livres minimum  1 sélection pour les adultes  15 œuvres illustrées  </vt:lpstr>
      <vt:lpstr>Des objectifs</vt:lpstr>
      <vt:lpstr>Une sélection</vt:lpstr>
      <vt:lpstr>Des créations artistiques originales : les 4 compagnies</vt:lpstr>
      <vt:lpstr>A vous lire, élire : Un duo scénarisé : Marc et sophie</vt:lpstr>
      <vt:lpstr>Une cartographik imaginaire de lire, élire : Sarah et alexandre</vt:lpstr>
      <vt:lpstr>Un rencontre mémorable en relief : tania</vt:lpstr>
      <vt:lpstr>Des engagements mutuels : biblio.gironde</vt:lpstr>
      <vt:lpstr>Des engagements mutuels :  la bibliothèque</vt:lpstr>
      <vt:lpstr>Des engagements mutuels :  les inscrits</vt:lpstr>
      <vt:lpstr>Le calendrier commun</vt:lpstr>
      <vt:lpstr>des outils de communication</vt:lpstr>
      <vt:lpstr>Astuces de pro : la sélection</vt:lpstr>
      <vt:lpstr>Astuces de pro : le padlet</vt:lpstr>
      <vt:lpstr>Astuces de pro : les moyens</vt:lpstr>
      <vt:lpstr>Astuces de pro : le vote</vt:lpstr>
    </vt:vector>
  </TitlesOfParts>
  <Company>Département de la Gironde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Lire,élire</dc:title>
  <dc:creator>Coralie Peant</dc:creator>
  <cp:lastModifiedBy>Coralie Peant</cp:lastModifiedBy>
  <cp:revision>83</cp:revision>
  <dcterms:created xsi:type="dcterms:W3CDTF">2024-02-27T09:16:23Z</dcterms:created>
  <dcterms:modified xsi:type="dcterms:W3CDTF">2025-03-13T06:46:02Z</dcterms:modified>
</cp:coreProperties>
</file>