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4" r:id="rId5"/>
  </p:sldMasterIdLst>
  <p:notesMasterIdLst>
    <p:notesMasterId r:id="rId26"/>
  </p:notesMasterIdLst>
  <p:sldIdLst>
    <p:sldId id="256" r:id="rId6"/>
    <p:sldId id="1272" r:id="rId7"/>
    <p:sldId id="1325" r:id="rId8"/>
    <p:sldId id="1329" r:id="rId9"/>
    <p:sldId id="1332" r:id="rId10"/>
    <p:sldId id="1306" r:id="rId11"/>
    <p:sldId id="1314" r:id="rId12"/>
    <p:sldId id="1316" r:id="rId13"/>
    <p:sldId id="1318" r:id="rId14"/>
    <p:sldId id="1319" r:id="rId15"/>
    <p:sldId id="1320" r:id="rId16"/>
    <p:sldId id="1317" r:id="rId17"/>
    <p:sldId id="1315" r:id="rId18"/>
    <p:sldId id="1322" r:id="rId19"/>
    <p:sldId id="1323" r:id="rId20"/>
    <p:sldId id="1333" r:id="rId21"/>
    <p:sldId id="1334" r:id="rId22"/>
    <p:sldId id="1330" r:id="rId23"/>
    <p:sldId id="1324" r:id="rId24"/>
    <p:sldId id="1331" r:id="rId2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81C2347-C6DF-34E1-3E16-05803D9DBA48}" name="SALOMON Violaine" initials="SV" userId="S::violaine.salomon@rte-france.com::2a8b93d8-8502-41f9-9685-6a772de0e393" providerId="AD"/>
  <p188:author id="{695CE6D2-7407-8877-0891-9555B5A8DB2F}" name="Frances Perez, Alvaro" initials="FPA" userId="S::alvaro.frances@ree.es::20c8ff0a-674e-4048-aac1-47e36bf761e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635650-19D0-45CB-9F40-DCF33F12CD71}" type="datetimeFigureOut">
              <a:rPr lang="fr-FR" smtClean="0"/>
              <a:t>13/10/2025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462BB3-A994-4C9B-9783-CCD54C5B25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0394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F0160D-991A-480B-9497-7EC2078B27C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0950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27546-3085-4A44-AA00-266D8091962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13/10/2025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EAB57-1F0B-4704-BEB9-F5F0D0FE26A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404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27546-3085-4A44-AA00-266D8091962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13/10/2025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EAB57-1F0B-4704-BEB9-F5F0D0FE26A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919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27546-3085-4A44-AA00-266D8091962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13/10/2025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EAB57-1F0B-4704-BEB9-F5F0D0FE26A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544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>
            <a:alphaModFix amt="70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0759C-C15C-4FDB-953F-9B3D252F0265}" type="datetime1">
              <a:rPr lang="fr-FR" smtClean="0"/>
              <a:t>13/10/2025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A3A7-29CE-4E96-96F6-B800B80F74B0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0" y="44606"/>
            <a:ext cx="851135" cy="85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5357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7B076-8EA4-427B-9CA1-D7FDFB55C2DD}" type="datetime1">
              <a:rPr lang="fr-FR" smtClean="0"/>
              <a:t>13/10/2025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A3A7-29CE-4E96-96F6-B800B80F74B0}" type="slidenum">
              <a:rPr lang="fr-FR" smtClean="0"/>
              <a:t>‹N°›</a:t>
            </a:fld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6" y="85726"/>
            <a:ext cx="851135" cy="85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7788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81EA-0495-4E9B-9E28-F7003D029638}" type="datetime1">
              <a:rPr lang="fr-FR" smtClean="0"/>
              <a:t>13/10/2025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A3A7-29CE-4E96-96F6-B800B80F74B0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0" y="44606"/>
            <a:ext cx="851135" cy="85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5199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91FC7-2CC4-4BD3-B20B-54C05ABD2921}" type="datetime1">
              <a:rPr lang="fr-FR" smtClean="0"/>
              <a:t>13/10/2025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A3A7-29CE-4E96-96F6-B800B80F74B0}" type="slidenum">
              <a:rPr lang="fr-FR" smtClean="0"/>
              <a:t>‹N°›</a:t>
            </a:fld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0" y="44606"/>
            <a:ext cx="851135" cy="85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7271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EA14-09F7-4B73-A2BE-FA6F8AFD15F7}" type="datetime1">
              <a:rPr lang="fr-FR" smtClean="0"/>
              <a:t>13/10/2025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A3A7-29CE-4E96-96F6-B800B80F74B0}" type="slidenum">
              <a:rPr lang="fr-FR" smtClean="0"/>
              <a:t>‹N°›</a:t>
            </a:fld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0" y="44606"/>
            <a:ext cx="851135" cy="85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6382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C54B2-F3D5-499E-A9FD-AC109DEA17B2}" type="datetime1">
              <a:rPr lang="fr-FR" smtClean="0"/>
              <a:t>13/10/2025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A3A7-29CE-4E96-96F6-B800B80F74B0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0" y="44606"/>
            <a:ext cx="851135" cy="85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5644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0D4F5-3E07-4E9B-967A-6E3BE942AABF}" type="datetime1">
              <a:rPr lang="fr-FR" smtClean="0"/>
              <a:t>13/10/2025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A3A7-29CE-4E96-96F6-B800B80F74B0}" type="slidenum">
              <a:rPr lang="fr-FR" smtClean="0"/>
              <a:t>‹N°›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0" y="44606"/>
            <a:ext cx="851135" cy="85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087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14F6-05AB-4637-BAE2-A0BD810008AD}" type="datetime1">
              <a:rPr lang="fr-FR" smtClean="0"/>
              <a:t>13/10/2025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A3A7-29CE-4E96-96F6-B800B80F74B0}" type="slidenum">
              <a:rPr lang="fr-FR" smtClean="0"/>
              <a:t>‹N°›</a:t>
            </a:fld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0" y="44606"/>
            <a:ext cx="851135" cy="85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015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27546-3085-4A44-AA00-266D8091962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13/10/2025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EAB57-1F0B-4704-BEB9-F5F0D0FE26A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1428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F2D7-5A46-472A-B95B-0E6A0692093B}" type="datetime1">
              <a:rPr lang="fr-FR" smtClean="0"/>
              <a:t>13/10/2025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A3A7-29CE-4E96-96F6-B800B80F74B0}" type="slidenum">
              <a:rPr lang="fr-FR" smtClean="0"/>
              <a:t>‹N°›</a:t>
            </a:fld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0" y="44606"/>
            <a:ext cx="851135" cy="85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0243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DC3B9-1859-4E21-A62E-B437C3D4BB69}" type="datetime1">
              <a:rPr lang="fr-FR" smtClean="0"/>
              <a:t>13/10/2025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A3A7-29CE-4E96-96F6-B800B80F74B0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0" y="44606"/>
            <a:ext cx="851135" cy="85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8317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58A1C-72F9-4D05-A243-1825B9214565}" type="datetime1">
              <a:rPr lang="fr-FR" smtClean="0"/>
              <a:t>13/10/2025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A3A7-29CE-4E96-96F6-B800B80F74B0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0" y="44606"/>
            <a:ext cx="851135" cy="85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180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27546-3085-4A44-AA00-266D8091962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13/10/2025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EAB57-1F0B-4704-BEB9-F5F0D0FE26A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592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27546-3085-4A44-AA00-266D8091962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13/10/2025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EAB57-1F0B-4704-BEB9-F5F0D0FE26A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897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27546-3085-4A44-AA00-266D8091962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13/10/2025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EAB57-1F0B-4704-BEB9-F5F0D0FE26A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58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27546-3085-4A44-AA00-266D8091962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13/10/2025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EAB57-1F0B-4704-BEB9-F5F0D0FE26A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559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27546-3085-4A44-AA00-266D8091962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13/10/2025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EAB57-1F0B-4704-BEB9-F5F0D0FE26A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090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27546-3085-4A44-AA00-266D8091962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13/10/2025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EAB57-1F0B-4704-BEB9-F5F0D0FE26A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82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27546-3085-4A44-AA00-266D8091962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13/10/2025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EAB57-1F0B-4704-BEB9-F5F0D0FE26A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58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4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27546-3085-4A44-AA00-266D8091962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13/10/2025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EAB57-1F0B-4704-BEB9-F5F0D0FE26A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693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0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9E4C7-F0E1-483F-BA78-2F80BFE880E7}" type="datetime1">
              <a:rPr lang="fr-FR" smtClean="0"/>
              <a:t>13/10/2025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1A3A7-29CE-4E96-96F6-B800B80F74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7414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3220297"/>
            <a:ext cx="9144000" cy="124785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spcBef>
                <a:spcPts val="1000"/>
              </a:spcBef>
              <a:buFont typeface="Arial" panose="020B0604020202020204" pitchFamily="34" charset="0"/>
            </a:pPr>
            <a:r>
              <a:rPr lang="fr-FR" sz="4000" b="1" dirty="0">
                <a:solidFill>
                  <a:srgbClr val="0E66A9"/>
                </a:solidFill>
                <a:latin typeface="+mn-lt"/>
                <a:ea typeface="+mn-ea"/>
                <a:cs typeface="+mn-cs"/>
              </a:rPr>
              <a:t>Présentation des opérations de déroulage des </a:t>
            </a:r>
            <a:r>
              <a:rPr lang="fr-FR" sz="4000" b="1" dirty="0" err="1">
                <a:solidFill>
                  <a:srgbClr val="0E66A9"/>
                </a:solidFill>
                <a:latin typeface="+mn-lt"/>
                <a:ea typeface="+mn-ea"/>
                <a:cs typeface="+mn-cs"/>
              </a:rPr>
              <a:t>cables</a:t>
            </a:r>
            <a:br>
              <a:rPr lang="fr-FR" sz="4000" b="1" dirty="0">
                <a:solidFill>
                  <a:srgbClr val="0E66A9"/>
                </a:solidFill>
                <a:latin typeface="+mn-lt"/>
                <a:ea typeface="+mn-ea"/>
                <a:cs typeface="+mn-cs"/>
              </a:rPr>
            </a:br>
            <a:r>
              <a:rPr lang="fr-FR" sz="4000" b="1" dirty="0">
                <a:solidFill>
                  <a:srgbClr val="0E66A9"/>
                </a:solidFill>
                <a:latin typeface="+mn-lt"/>
                <a:ea typeface="+mn-ea"/>
                <a:cs typeface="+mn-cs"/>
              </a:rPr>
              <a:t>Commune de Prignac et </a:t>
            </a:r>
            <a:r>
              <a:rPr lang="fr-FR" sz="4000" b="1" dirty="0" err="1">
                <a:solidFill>
                  <a:srgbClr val="0E66A9"/>
                </a:solidFill>
                <a:latin typeface="+mn-lt"/>
                <a:ea typeface="+mn-ea"/>
                <a:cs typeface="+mn-cs"/>
              </a:rPr>
              <a:t>Marcamps</a:t>
            </a:r>
            <a:br>
              <a:rPr lang="fr-FR" sz="4000" b="1" dirty="0">
                <a:solidFill>
                  <a:srgbClr val="0E66A9"/>
                </a:solidFill>
                <a:latin typeface="+mn-lt"/>
                <a:ea typeface="+mn-ea"/>
                <a:cs typeface="+mn-cs"/>
              </a:rPr>
            </a:br>
            <a:r>
              <a:rPr lang="fr-FR" sz="4000" b="1" dirty="0">
                <a:solidFill>
                  <a:srgbClr val="0E66A9"/>
                </a:solidFill>
                <a:latin typeface="+mn-lt"/>
                <a:ea typeface="+mn-ea"/>
                <a:cs typeface="+mn-cs"/>
              </a:rPr>
              <a:t>13/10/2025</a:t>
            </a:r>
          </a:p>
        </p:txBody>
      </p:sp>
      <p:sp>
        <p:nvSpPr>
          <p:cNvPr id="4" name="Rectangle 3"/>
          <p:cNvSpPr/>
          <p:nvPr/>
        </p:nvSpPr>
        <p:spPr>
          <a:xfrm>
            <a:off x="8509000" y="4006849"/>
            <a:ext cx="1295400" cy="1695451"/>
          </a:xfrm>
          <a:prstGeom prst="rect">
            <a:avLst/>
          </a:prstGeom>
          <a:solidFill>
            <a:srgbClr val="EDEFF6"/>
          </a:solidFill>
          <a:ln>
            <a:solidFill>
              <a:srgbClr val="EFF0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fr-FR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09001" y="5600700"/>
            <a:ext cx="1249363" cy="68400"/>
          </a:xfrm>
          <a:prstGeom prst="rect">
            <a:avLst/>
          </a:prstGeom>
          <a:solidFill>
            <a:srgbClr val="C5C3C8"/>
          </a:solidFill>
          <a:ln>
            <a:solidFill>
              <a:srgbClr val="C5C3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fr-FR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Arc 5"/>
          <p:cNvSpPr/>
          <p:nvPr/>
        </p:nvSpPr>
        <p:spPr>
          <a:xfrm rot="5072719">
            <a:off x="9355454" y="4904468"/>
            <a:ext cx="709612" cy="757237"/>
          </a:xfrm>
          <a:prstGeom prst="arc">
            <a:avLst>
              <a:gd name="adj1" fmla="val 16200000"/>
              <a:gd name="adj2" fmla="val 530187"/>
            </a:avLst>
          </a:prstGeom>
          <a:noFill/>
          <a:ln w="76200">
            <a:solidFill>
              <a:srgbClr val="C5C3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7"/>
            <a:endParaRPr lang="fr-FR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Arc 6"/>
          <p:cNvSpPr/>
          <p:nvPr/>
        </p:nvSpPr>
        <p:spPr>
          <a:xfrm rot="15848446">
            <a:off x="10107929" y="4917066"/>
            <a:ext cx="709612" cy="757237"/>
          </a:xfrm>
          <a:prstGeom prst="arc">
            <a:avLst>
              <a:gd name="adj1" fmla="val 16200000"/>
              <a:gd name="adj2" fmla="val 213913"/>
            </a:avLst>
          </a:prstGeom>
          <a:noFill/>
          <a:ln w="76200">
            <a:solidFill>
              <a:srgbClr val="C5C3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7"/>
            <a:endParaRPr lang="fr-FR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437803" y="4906460"/>
            <a:ext cx="176060" cy="68400"/>
          </a:xfrm>
          <a:prstGeom prst="rect">
            <a:avLst/>
          </a:prstGeom>
          <a:solidFill>
            <a:srgbClr val="C5C3C8"/>
          </a:solidFill>
          <a:ln>
            <a:solidFill>
              <a:srgbClr val="C5C3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fr-FR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625548" y="4904079"/>
            <a:ext cx="182573" cy="68400"/>
          </a:xfrm>
          <a:prstGeom prst="rect">
            <a:avLst/>
          </a:prstGeom>
          <a:solidFill>
            <a:srgbClr val="7B8CA8"/>
          </a:solidFill>
          <a:ln>
            <a:solidFill>
              <a:srgbClr val="7B8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fr-FR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Arc 9"/>
          <p:cNvSpPr/>
          <p:nvPr/>
        </p:nvSpPr>
        <p:spPr>
          <a:xfrm rot="155698">
            <a:off x="10682016" y="4723715"/>
            <a:ext cx="252211" cy="216000"/>
          </a:xfrm>
          <a:prstGeom prst="arc">
            <a:avLst>
              <a:gd name="adj1" fmla="val 15869648"/>
              <a:gd name="adj2" fmla="val 5314623"/>
            </a:avLst>
          </a:prstGeom>
          <a:noFill/>
          <a:ln w="76200">
            <a:solidFill>
              <a:srgbClr val="7B8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7"/>
            <a:endParaRPr lang="fr-FR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646775" y="4692191"/>
            <a:ext cx="182573" cy="68400"/>
          </a:xfrm>
          <a:prstGeom prst="rect">
            <a:avLst/>
          </a:prstGeom>
          <a:solidFill>
            <a:srgbClr val="7B8CA8"/>
          </a:solidFill>
          <a:ln>
            <a:solidFill>
              <a:srgbClr val="7B8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fr-FR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Arc 11"/>
          <p:cNvSpPr/>
          <p:nvPr/>
        </p:nvSpPr>
        <p:spPr>
          <a:xfrm rot="10800000">
            <a:off x="9558338" y="3994107"/>
            <a:ext cx="695036" cy="733936"/>
          </a:xfrm>
          <a:prstGeom prst="arc">
            <a:avLst>
              <a:gd name="adj1" fmla="val 16200000"/>
              <a:gd name="adj2" fmla="val 213913"/>
            </a:avLst>
          </a:prstGeom>
          <a:noFill/>
          <a:ln w="76200">
            <a:solidFill>
              <a:srgbClr val="C5C3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7"/>
            <a:endParaRPr lang="fr-FR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858376" y="4690951"/>
            <a:ext cx="786321" cy="68400"/>
          </a:xfrm>
          <a:prstGeom prst="rect">
            <a:avLst/>
          </a:prstGeom>
          <a:solidFill>
            <a:srgbClr val="C5C3C8"/>
          </a:solidFill>
          <a:ln>
            <a:solidFill>
              <a:srgbClr val="C5C3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fr-FR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/>
          <p:cNvSpPr/>
          <p:nvPr/>
        </p:nvSpPr>
        <p:spPr>
          <a:xfrm rot="16200000">
            <a:off x="9366446" y="4141808"/>
            <a:ext cx="377647" cy="68400"/>
          </a:xfrm>
          <a:prstGeom prst="rect">
            <a:avLst/>
          </a:prstGeom>
          <a:solidFill>
            <a:srgbClr val="C5C3C8"/>
          </a:solidFill>
          <a:ln>
            <a:solidFill>
              <a:srgbClr val="C5C3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fr-FR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Triangle isocèle 15"/>
          <p:cNvSpPr/>
          <p:nvPr/>
        </p:nvSpPr>
        <p:spPr>
          <a:xfrm rot="20962838">
            <a:off x="10633997" y="4700679"/>
            <a:ext cx="45719" cy="57600"/>
          </a:xfrm>
          <a:prstGeom prst="triangle">
            <a:avLst/>
          </a:prstGeom>
          <a:solidFill>
            <a:srgbClr val="7B8CA8"/>
          </a:solidFill>
          <a:ln>
            <a:solidFill>
              <a:srgbClr val="7B8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fr-FR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Triangle isocèle 16"/>
          <p:cNvSpPr/>
          <p:nvPr/>
        </p:nvSpPr>
        <p:spPr>
          <a:xfrm rot="20962838">
            <a:off x="10603133" y="4914128"/>
            <a:ext cx="45719" cy="57600"/>
          </a:xfrm>
          <a:prstGeom prst="triangle">
            <a:avLst/>
          </a:prstGeom>
          <a:solidFill>
            <a:srgbClr val="7B8CA8"/>
          </a:solidFill>
          <a:ln>
            <a:solidFill>
              <a:srgbClr val="7B8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fr-FR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Triangle isocèle 17"/>
          <p:cNvSpPr/>
          <p:nvPr/>
        </p:nvSpPr>
        <p:spPr>
          <a:xfrm rot="20962838">
            <a:off x="10633997" y="4698299"/>
            <a:ext cx="45719" cy="57600"/>
          </a:xfrm>
          <a:prstGeom prst="triangle">
            <a:avLst/>
          </a:prstGeom>
          <a:solidFill>
            <a:srgbClr val="7B8CA8"/>
          </a:solidFill>
          <a:ln>
            <a:solidFill>
              <a:srgbClr val="7B8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fr-FR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Titre 1"/>
          <p:cNvSpPr txBox="1">
            <a:spLocks/>
          </p:cNvSpPr>
          <p:nvPr/>
        </p:nvSpPr>
        <p:spPr>
          <a:xfrm>
            <a:off x="1481548" y="1427823"/>
            <a:ext cx="9144000" cy="10048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77">
              <a:spcBef>
                <a:spcPts val="1000"/>
              </a:spcBef>
            </a:pPr>
            <a:r>
              <a:rPr lang="fr-FR" sz="4600" b="1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  <a:t>Projet Golfe de Gascogne</a:t>
            </a:r>
          </a:p>
        </p:txBody>
      </p:sp>
    </p:spTree>
    <p:extLst>
      <p:ext uri="{BB962C8B-B14F-4D97-AF65-F5344CB8AC3E}">
        <p14:creationId xmlns:p14="http://schemas.microsoft.com/office/powerpoint/2010/main" val="1804879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5D347B-4C71-DA5D-9D74-FE53B11201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901962D-C67E-CE24-4AAD-3F53F3784D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17858"/>
            <a:ext cx="12192000" cy="4651107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D016C75-4693-BF71-F26C-EDFC2D341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Plateformes provisoires de déroulage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0ABF1BA-C590-67A6-9A3D-CBACE6847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A3A7-29CE-4E96-96F6-B800B80F74B0}" type="slidenum">
              <a:rPr lang="fr-FR" smtClean="0"/>
              <a:t>10</a:t>
            </a:fld>
            <a:endParaRPr lang="fr-FR"/>
          </a:p>
        </p:txBody>
      </p:sp>
      <p:sp>
        <p:nvSpPr>
          <p:cNvPr id="39" name="Espace réservé du contenu 2">
            <a:extLst>
              <a:ext uri="{FF2B5EF4-FFF2-40B4-BE49-F238E27FC236}">
                <a16:creationId xmlns:a16="http://schemas.microsoft.com/office/drawing/2014/main" id="{F9668D4A-1B72-ECA2-BB53-D2FCF5225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77154"/>
            <a:ext cx="9801225" cy="7188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800" dirty="0"/>
              <a:t>Première phase de travaux, une seconde prévue 2026-2027  (J = Chambre de Jonction, NKT = câblier)</a:t>
            </a:r>
          </a:p>
          <a:p>
            <a:endParaRPr lang="fr-FR" sz="1800" dirty="0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E9F96B30-0879-EB35-0DFD-3CF7D6D3E9BC}"/>
              </a:ext>
            </a:extLst>
          </p:cNvPr>
          <p:cNvSpPr/>
          <p:nvPr/>
        </p:nvSpPr>
        <p:spPr>
          <a:xfrm>
            <a:off x="4394911" y="5148903"/>
            <a:ext cx="200055" cy="2000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97A516A3-1F40-667C-8463-452167E063C7}"/>
              </a:ext>
            </a:extLst>
          </p:cNvPr>
          <p:cNvSpPr/>
          <p:nvPr/>
        </p:nvSpPr>
        <p:spPr>
          <a:xfrm>
            <a:off x="5861104" y="3807265"/>
            <a:ext cx="200055" cy="2000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D8D9C033-25AB-2EB2-D542-925DE363D7A6}"/>
              </a:ext>
            </a:extLst>
          </p:cNvPr>
          <p:cNvSpPr/>
          <p:nvPr/>
        </p:nvSpPr>
        <p:spPr>
          <a:xfrm>
            <a:off x="5638783" y="3007985"/>
            <a:ext cx="200055" cy="2000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BD3AEE2-24A1-A9D9-A1FC-EEE22E37AD6A}"/>
              </a:ext>
            </a:extLst>
          </p:cNvPr>
          <p:cNvSpPr txBox="1"/>
          <p:nvPr/>
        </p:nvSpPr>
        <p:spPr>
          <a:xfrm>
            <a:off x="5961131" y="2923346"/>
            <a:ext cx="6645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J54B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63F053B-586C-4CB8-F45C-20D1FE2049C2}"/>
              </a:ext>
            </a:extLst>
          </p:cNvPr>
          <p:cNvSpPr txBox="1"/>
          <p:nvPr/>
        </p:nvSpPr>
        <p:spPr>
          <a:xfrm>
            <a:off x="6150587" y="3722626"/>
            <a:ext cx="6645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J54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F9FDE5F-3B4A-3749-2A7B-154EFA51FB5C}"/>
              </a:ext>
            </a:extLst>
          </p:cNvPr>
          <p:cNvSpPr txBox="1"/>
          <p:nvPr/>
        </p:nvSpPr>
        <p:spPr>
          <a:xfrm>
            <a:off x="4594966" y="5064264"/>
            <a:ext cx="6645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J53</a:t>
            </a:r>
          </a:p>
        </p:txBody>
      </p:sp>
    </p:spTree>
    <p:extLst>
      <p:ext uri="{BB962C8B-B14F-4D97-AF65-F5344CB8AC3E}">
        <p14:creationId xmlns:p14="http://schemas.microsoft.com/office/powerpoint/2010/main" val="1466527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F8A03B9-5961-1148-58A0-8FA646FBC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A3A7-29CE-4E96-96F6-B800B80F74B0}" type="slidenum">
              <a:rPr lang="fr-FR" smtClean="0"/>
              <a:t>11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18CD6CA-DE5E-8855-E541-760C7D229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75" y="1152525"/>
            <a:ext cx="11372850" cy="45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073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DD74A8-F50F-F01D-77A8-0C90169884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BA846F9E-2882-D1A1-A919-334DE88B7E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4. </a:t>
            </a:r>
            <a:r>
              <a:rPr lang="fr-FR" dirty="0"/>
              <a:t>Tirage de câble</a:t>
            </a:r>
            <a:br>
              <a:rPr lang="fr-FR" dirty="0"/>
            </a:br>
            <a:endParaRPr lang="en-US" dirty="0"/>
          </a:p>
        </p:txBody>
      </p:sp>
      <p:sp>
        <p:nvSpPr>
          <p:cNvPr id="6" name="Sous-titre 5">
            <a:extLst>
              <a:ext uri="{FF2B5EF4-FFF2-40B4-BE49-F238E27FC236}">
                <a16:creationId xmlns:a16="http://schemas.microsoft.com/office/drawing/2014/main" id="{510F3F1C-5FBB-4B08-E22F-C2FC703B5E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B06C1B9-C119-1113-C63C-594A2FBDD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A3A7-29CE-4E96-96F6-B800B80F74B0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1873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874043-B680-4C5C-CC8E-C53DF7633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Transports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818AED5-DB0E-E0FD-73FF-EC3CC1BFF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63182"/>
          </a:xfrm>
        </p:spPr>
        <p:txBody>
          <a:bodyPr>
            <a:normAutofit fontScale="70000" lnSpcReduction="20000"/>
          </a:bodyPr>
          <a:lstStyle/>
          <a:p>
            <a:r>
              <a:rPr lang="fr-FR" dirty="0"/>
              <a:t>Les tourets sont acheminés par transports exceptionnels (tracés exacts seront transmis)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Les treuils sont transportés par l’entreprise travaux</a:t>
            </a:r>
          </a:p>
          <a:p>
            <a:r>
              <a:rPr lang="fr-FR" dirty="0"/>
              <a:t>Les arrêtés seront mutualisés par les deux entreprises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E139DC2-CF6D-D502-36DA-257B9A791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A3A7-29CE-4E96-96F6-B800B80F74B0}" type="slidenum">
              <a:rPr lang="fr-FR" smtClean="0"/>
              <a:t>13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CE2AAA6-DC52-C446-0F29-0A87CFA44E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22840"/>
            <a:ext cx="3035084" cy="320580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F29905D-45A7-7731-3CF1-74D4026ACF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254" y="2222840"/>
            <a:ext cx="6478283" cy="299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1235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135CE0-235F-212E-8D4E-26A312563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 de Plan d’Installation Chantier</a:t>
            </a:r>
            <a:endParaRPr lang="fr-FR" dirty="0">
              <a:highlight>
                <a:srgbClr val="FFFF00"/>
              </a:highlight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61C78DB-1788-5C79-486D-0F9B66D98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A3A7-29CE-4E96-96F6-B800B80F74B0}" type="slidenum">
              <a:rPr lang="fr-FR" smtClean="0"/>
              <a:t>14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C5C7D82-4BAE-97DD-3309-FAA3C65EB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1978150"/>
            <a:ext cx="10515600" cy="418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164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2FFC6B-D036-E2C2-4038-0A3170689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Tirage de </a:t>
            </a:r>
            <a:r>
              <a:rPr lang="fr-FR" dirty="0" err="1"/>
              <a:t>cable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31F4BC8-DB80-73B1-3206-DCBCFAB5A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A3A7-29CE-4E96-96F6-B800B80F74B0}" type="slidenum">
              <a:rPr lang="fr-FR" smtClean="0"/>
              <a:t>15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86AFFD8-A51D-7D79-8228-3E8CC15816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1397" y="3613151"/>
            <a:ext cx="4745620" cy="27432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8FA4789-40B4-6DFA-94B6-24B871E749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649" y="3768426"/>
            <a:ext cx="4838218" cy="258792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687E31AF-50A3-3672-E625-CAAEF9D664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5574" y="1814242"/>
            <a:ext cx="9120851" cy="1334219"/>
          </a:xfrm>
          <a:prstGeom prst="rect">
            <a:avLst/>
          </a:prstGeom>
        </p:spPr>
      </p:pic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6C69DE33-CE63-96C2-DEAC-EE79AD832DC6}"/>
              </a:ext>
            </a:extLst>
          </p:cNvPr>
          <p:cNvCxnSpPr/>
          <p:nvPr/>
        </p:nvCxnSpPr>
        <p:spPr>
          <a:xfrm flipH="1">
            <a:off x="4052236" y="2714324"/>
            <a:ext cx="3128210" cy="271432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43890F41-9025-CEDB-6A29-930325763CB0}"/>
              </a:ext>
            </a:extLst>
          </p:cNvPr>
          <p:cNvCxnSpPr>
            <a:cxnSpLocks/>
            <a:endCxn id="6" idx="0"/>
          </p:cNvCxnSpPr>
          <p:nvPr/>
        </p:nvCxnSpPr>
        <p:spPr>
          <a:xfrm flipH="1">
            <a:off x="8864207" y="2666357"/>
            <a:ext cx="832901" cy="94679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37957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5D15B8-08A0-A947-A915-9960D70105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24793F8C-5995-4206-1899-DD5F3BE9AF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5. Assemblage des </a:t>
            </a:r>
            <a:r>
              <a:rPr lang="en-US" dirty="0" err="1"/>
              <a:t>câbles</a:t>
            </a:r>
            <a:br>
              <a:rPr lang="fr-FR" dirty="0"/>
            </a:br>
            <a:endParaRPr lang="en-US" dirty="0"/>
          </a:p>
        </p:txBody>
      </p:sp>
      <p:sp>
        <p:nvSpPr>
          <p:cNvPr id="6" name="Sous-titre 5">
            <a:extLst>
              <a:ext uri="{FF2B5EF4-FFF2-40B4-BE49-F238E27FC236}">
                <a16:creationId xmlns:a16="http://schemas.microsoft.com/office/drawing/2014/main" id="{EEAFD904-916B-6AD9-ED9D-3C0B04E3A1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47F5EBE-A7E1-E82B-EECA-4C4372190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A3A7-29CE-4E96-96F6-B800B80F74B0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77328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1CE66E-90C1-D627-61C9-95D4DE651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Montage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57921C6-1591-96AE-8DB1-AD71D401D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A3A7-29CE-4E96-96F6-B800B80F74B0}" type="slidenum">
              <a:rPr lang="fr-FR" smtClean="0"/>
              <a:t>17</a:t>
            </a:fld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CBF1A53-44D1-A513-7EB8-4CE7D890A9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79360"/>
            <a:ext cx="4505325" cy="2434490"/>
          </a:xfrm>
        </p:spPr>
        <p:txBody>
          <a:bodyPr>
            <a:normAutofit/>
          </a:bodyPr>
          <a:lstStyle/>
          <a:p>
            <a:r>
              <a:rPr lang="fr-FR" sz="2000" dirty="0"/>
              <a:t>Le câblier va acheminer un conteneur sur le chantier</a:t>
            </a:r>
          </a:p>
          <a:p>
            <a:pPr lvl="1"/>
            <a:r>
              <a:rPr lang="fr-FR" sz="1600" dirty="0"/>
              <a:t>Levage des câbles</a:t>
            </a:r>
          </a:p>
          <a:p>
            <a:pPr lvl="1"/>
            <a:r>
              <a:rPr lang="fr-FR" sz="1600" dirty="0"/>
              <a:t>Découpe</a:t>
            </a:r>
          </a:p>
          <a:p>
            <a:pPr lvl="1"/>
            <a:r>
              <a:rPr lang="fr-FR" sz="1600" dirty="0"/>
              <a:t>Point chaud</a:t>
            </a:r>
          </a:p>
          <a:p>
            <a:pPr lvl="1"/>
            <a:r>
              <a:rPr lang="fr-FR" sz="1600" dirty="0"/>
              <a:t>Assemblage des câbles</a:t>
            </a:r>
          </a:p>
          <a:p>
            <a:pPr lvl="1"/>
            <a:r>
              <a:rPr lang="fr-FR" sz="1600" dirty="0"/>
              <a:t>Dépose en fond de chambre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9715D28-8A08-3BFB-E47F-69A082CAEB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6840" y="289880"/>
            <a:ext cx="5610270" cy="3944385"/>
          </a:xfrm>
          <a:prstGeom prst="rect">
            <a:avLst/>
          </a:prstGeom>
        </p:spPr>
      </p:pic>
      <p:grpSp>
        <p:nvGrpSpPr>
          <p:cNvPr id="14" name="Groupe 13">
            <a:extLst>
              <a:ext uri="{FF2B5EF4-FFF2-40B4-BE49-F238E27FC236}">
                <a16:creationId xmlns:a16="http://schemas.microsoft.com/office/drawing/2014/main" id="{D7706922-0257-91CB-4822-C25FDBA8A62D}"/>
              </a:ext>
            </a:extLst>
          </p:cNvPr>
          <p:cNvGrpSpPr/>
          <p:nvPr/>
        </p:nvGrpSpPr>
        <p:grpSpPr>
          <a:xfrm>
            <a:off x="6035843" y="4433577"/>
            <a:ext cx="4678154" cy="2105336"/>
            <a:chOff x="6448470" y="2244953"/>
            <a:chExt cx="4678154" cy="210533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CEF479F-9460-5BF5-F8EC-AA1F9839A47B}"/>
                </a:ext>
              </a:extLst>
            </p:cNvPr>
            <p:cNvSpPr/>
            <p:nvPr/>
          </p:nvSpPr>
          <p:spPr>
            <a:xfrm>
              <a:off x="7521128" y="2244953"/>
              <a:ext cx="2646948" cy="1160547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Conteneur</a:t>
              </a:r>
            </a:p>
          </p:txBody>
        </p:sp>
        <p:grpSp>
          <p:nvGrpSpPr>
            <p:cNvPr id="13" name="Groupe 12">
              <a:extLst>
                <a:ext uri="{FF2B5EF4-FFF2-40B4-BE49-F238E27FC236}">
                  <a16:creationId xmlns:a16="http://schemas.microsoft.com/office/drawing/2014/main" id="{6A9F6E3B-17CA-565F-989F-C197C9D91C3F}"/>
                </a:ext>
              </a:extLst>
            </p:cNvPr>
            <p:cNvGrpSpPr/>
            <p:nvPr/>
          </p:nvGrpSpPr>
          <p:grpSpPr>
            <a:xfrm>
              <a:off x="6448470" y="2907251"/>
              <a:ext cx="4678154" cy="1443038"/>
              <a:chOff x="6448470" y="2907251"/>
              <a:chExt cx="4678154" cy="1443038"/>
            </a:xfrm>
          </p:grpSpPr>
          <p:sp>
            <p:nvSpPr>
              <p:cNvPr id="11" name="Triangle isocèle 10">
                <a:extLst>
                  <a:ext uri="{FF2B5EF4-FFF2-40B4-BE49-F238E27FC236}">
                    <a16:creationId xmlns:a16="http://schemas.microsoft.com/office/drawing/2014/main" id="{68FB2500-314C-1FAE-FFA3-7B97930F914F}"/>
                  </a:ext>
                </a:extLst>
              </p:cNvPr>
              <p:cNvSpPr/>
              <p:nvPr/>
            </p:nvSpPr>
            <p:spPr>
              <a:xfrm>
                <a:off x="6448470" y="2907251"/>
                <a:ext cx="1267207" cy="1169093"/>
              </a:xfrm>
              <a:prstGeom prst="triangle">
                <a:avLst>
                  <a:gd name="adj" fmla="val 0"/>
                </a:avLst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" name="Triangle isocèle 11">
                <a:extLst>
                  <a:ext uri="{FF2B5EF4-FFF2-40B4-BE49-F238E27FC236}">
                    <a16:creationId xmlns:a16="http://schemas.microsoft.com/office/drawing/2014/main" id="{E7D4066C-965B-0A36-53B4-E84E51FF550C}"/>
                  </a:ext>
                </a:extLst>
              </p:cNvPr>
              <p:cNvSpPr/>
              <p:nvPr/>
            </p:nvSpPr>
            <p:spPr>
              <a:xfrm flipH="1">
                <a:off x="10042401" y="2907251"/>
                <a:ext cx="1079176" cy="1160547"/>
              </a:xfrm>
              <a:prstGeom prst="triangle">
                <a:avLst>
                  <a:gd name="adj" fmla="val 0"/>
                </a:avLst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86D3E7F-E72C-15CB-FB69-65FCFAE03524}"/>
                  </a:ext>
                </a:extLst>
              </p:cNvPr>
              <p:cNvSpPr/>
              <p:nvPr/>
            </p:nvSpPr>
            <p:spPr>
              <a:xfrm>
                <a:off x="6448470" y="4067798"/>
                <a:ext cx="4678154" cy="282491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E35D2CB-2411-11C1-4F98-295E5CAEC9FD}"/>
                </a:ext>
              </a:extLst>
            </p:cNvPr>
            <p:cNvSpPr/>
            <p:nvPr/>
          </p:nvSpPr>
          <p:spPr>
            <a:xfrm>
              <a:off x="6981619" y="3405499"/>
              <a:ext cx="3725966" cy="670845"/>
            </a:xfrm>
            <a:prstGeom prst="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Chambre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196492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A805DB-3C50-FB0C-AFB3-1D1E7EB0DA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36B96A47-E28D-F9F4-FBED-4372103976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6. Planning </a:t>
            </a:r>
            <a:r>
              <a:rPr lang="en-US" dirty="0" err="1"/>
              <a:t>prévisionnel</a:t>
            </a:r>
            <a:br>
              <a:rPr lang="fr-FR" dirty="0"/>
            </a:br>
            <a:endParaRPr lang="en-US" dirty="0"/>
          </a:p>
        </p:txBody>
      </p:sp>
      <p:sp>
        <p:nvSpPr>
          <p:cNvPr id="6" name="Sous-titre 5">
            <a:extLst>
              <a:ext uri="{FF2B5EF4-FFF2-40B4-BE49-F238E27FC236}">
                <a16:creationId xmlns:a16="http://schemas.microsoft.com/office/drawing/2014/main" id="{D55B572A-0325-6126-5691-CD4D05EFDF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F885477-341D-35F7-EC62-06F22AA45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A3A7-29CE-4E96-96F6-B800B80F74B0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73388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6324FB-D68F-CCE1-7FB2-5350E4D10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Planning type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B71A6EF-E9D2-5F22-FB8F-95DA5FE3B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A3A7-29CE-4E96-96F6-B800B80F74B0}" type="slidenum">
              <a:rPr lang="fr-FR" smtClean="0"/>
              <a:t>19</a:t>
            </a:fld>
            <a:endParaRPr lang="fr-FR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FE43296F-37EF-277C-4E72-5475AAD04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117523"/>
            <a:ext cx="10515600" cy="2471283"/>
          </a:xfrm>
        </p:spPr>
        <p:txBody>
          <a:bodyPr>
            <a:normAutofit/>
          </a:bodyPr>
          <a:lstStyle/>
          <a:p>
            <a:r>
              <a:rPr lang="fr-FR" dirty="0"/>
              <a:t>Séquence à dupliquer pour chaque chambre de jonction</a:t>
            </a:r>
          </a:p>
          <a:p>
            <a:endParaRPr lang="fr-FR" dirty="0"/>
          </a:p>
          <a:p>
            <a:r>
              <a:rPr lang="fr-FR" dirty="0"/>
              <a:t>Plusieurs chambres peuvent s’enchainer sur une même commune avec 1 semaine d’intervalle au minimum  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EB7C3E2-94FD-549D-B30D-39684CAE40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3106"/>
            <a:ext cx="12192000" cy="216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74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C1E10377-BB5A-3F4E-790E-8E052035A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Sommaire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BBC60D2-80AA-E6D5-751D-F82E866BD4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71539" lvl="1" indent="-514350">
              <a:buFont typeface="+mj-lt"/>
              <a:buAutoNum type="arabicPeriod"/>
            </a:pPr>
            <a:r>
              <a:rPr lang="fr-FR" dirty="0"/>
              <a:t>Présentation globale du projet</a:t>
            </a:r>
          </a:p>
          <a:p>
            <a:pPr marL="971539" lvl="1" indent="-514350">
              <a:buFont typeface="+mj-lt"/>
              <a:buAutoNum type="arabicPeriod"/>
            </a:pPr>
            <a:r>
              <a:rPr lang="fr-FR" dirty="0"/>
              <a:t>Etat des lieux travaux</a:t>
            </a:r>
          </a:p>
          <a:p>
            <a:pPr marL="971539" lvl="1" indent="-514350">
              <a:buFont typeface="+mj-lt"/>
              <a:buAutoNum type="arabicPeriod"/>
            </a:pPr>
            <a:r>
              <a:rPr lang="fr-FR" dirty="0"/>
              <a:t>Travaux de plateforme </a:t>
            </a:r>
          </a:p>
          <a:p>
            <a:pPr marL="971539" lvl="1" indent="-514350">
              <a:buFont typeface="+mj-lt"/>
              <a:buAutoNum type="arabicPeriod"/>
            </a:pPr>
            <a:r>
              <a:rPr lang="fr-FR" dirty="0"/>
              <a:t>Tirage de câbles</a:t>
            </a:r>
          </a:p>
          <a:p>
            <a:pPr marL="971539" lvl="1" indent="-514350">
              <a:buFont typeface="+mj-lt"/>
              <a:buAutoNum type="arabicPeriod"/>
            </a:pPr>
            <a:r>
              <a:rPr lang="fr-FR" dirty="0"/>
              <a:t>Assemblage des câbles</a:t>
            </a:r>
          </a:p>
          <a:p>
            <a:pPr marL="971539" lvl="1" indent="-514350">
              <a:buFont typeface="+mj-lt"/>
              <a:buAutoNum type="arabicPeriod"/>
            </a:pPr>
            <a:r>
              <a:rPr lang="fr-FR" dirty="0"/>
              <a:t>Planning prévisionnel</a:t>
            </a:r>
          </a:p>
          <a:p>
            <a:pPr marL="971539" lvl="1" indent="-514350">
              <a:buFont typeface="+mj-lt"/>
              <a:buAutoNum type="arabicPeriod"/>
            </a:pPr>
            <a:endParaRPr lang="fr-FR" dirty="0"/>
          </a:p>
          <a:p>
            <a:pPr marL="457189" lvl="1" indent="0">
              <a:buNone/>
            </a:pPr>
            <a:endParaRPr lang="fr-FR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064165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9D5B06-23D5-7912-214F-30F0579DC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Planning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F5138BE-2066-3E7C-343A-A5C5AA4A0C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Conséquence pour votre commune</a:t>
            </a:r>
          </a:p>
          <a:p>
            <a:r>
              <a:rPr lang="fr-FR" dirty="0"/>
              <a:t>Travaux de plateformes :</a:t>
            </a:r>
          </a:p>
          <a:p>
            <a:pPr lvl="1"/>
            <a:r>
              <a:rPr lang="fr-FR" dirty="0">
                <a:sym typeface="Wingdings" panose="05000000000000000000" pitchFamily="2" charset="2"/>
              </a:rPr>
              <a:t>Chambres 54B à 53:  01/2026  03/2026 (plus de détail à l’approche des travaux)</a:t>
            </a:r>
          </a:p>
          <a:p>
            <a:r>
              <a:rPr lang="fr-FR" dirty="0"/>
              <a:t>Travaux d’assemblage (prévisionnels)</a:t>
            </a:r>
          </a:p>
          <a:p>
            <a:pPr lvl="1"/>
            <a:r>
              <a:rPr lang="fr-FR" dirty="0">
                <a:sym typeface="Wingdings" panose="05000000000000000000" pitchFamily="2" charset="2"/>
              </a:rPr>
              <a:t>Chambres 54B à 53:  02/2026  03/2026 (plus de détail à l’approche des travaux)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64ABAF0-22F3-3B94-79DB-C1D957B79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A3A7-29CE-4E96-96F6-B800B80F74B0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4627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CF2384-B2E5-AD2B-4047-8A24BE342C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F4F28960-3D7F-8F19-0BE8-51DF2CE3D8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1. </a:t>
            </a:r>
            <a:r>
              <a:rPr lang="fr-FR" dirty="0"/>
              <a:t>Présentation du projet </a:t>
            </a:r>
            <a:br>
              <a:rPr lang="fr-FR" dirty="0"/>
            </a:br>
            <a:endParaRPr lang="en-US" dirty="0"/>
          </a:p>
        </p:txBody>
      </p:sp>
      <p:sp>
        <p:nvSpPr>
          <p:cNvPr id="6" name="Sous-titre 5">
            <a:extLst>
              <a:ext uri="{FF2B5EF4-FFF2-40B4-BE49-F238E27FC236}">
                <a16:creationId xmlns:a16="http://schemas.microsoft.com/office/drawing/2014/main" id="{8A5D3E20-8258-5508-FE4A-0C1FBAD43F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67FBDB3-4588-3679-F06A-1BC58BD50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A3A7-29CE-4E96-96F6-B800B80F74B0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6165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80F4242-95B0-3666-63A1-78C274858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A3A7-29CE-4E96-96F6-B800B80F74B0}" type="slidenum">
              <a:rPr lang="fr-FR" smtClean="0"/>
              <a:t>4</a:t>
            </a:fld>
            <a:endParaRPr lang="fr-FR"/>
          </a:p>
        </p:txBody>
      </p:sp>
      <p:pic>
        <p:nvPicPr>
          <p:cNvPr id="8" name="Image 7" descr="Une image contenant texte, capture d’écran, Police, logo&#10;&#10;Le contenu généré par l’IA peut être incorrect.">
            <a:extLst>
              <a:ext uri="{FF2B5EF4-FFF2-40B4-BE49-F238E27FC236}">
                <a16:creationId xmlns:a16="http://schemas.microsoft.com/office/drawing/2014/main" id="{A2B3FC91-769A-1CBB-4B61-F48130AD3C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13"/>
          <a:stretch/>
        </p:blipFill>
        <p:spPr>
          <a:xfrm>
            <a:off x="1219068" y="911040"/>
            <a:ext cx="9753864" cy="503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859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61403E7-0172-2C79-E202-C7FEF15B8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A3A7-29CE-4E96-96F6-B800B80F74B0}" type="slidenum">
              <a:rPr lang="fr-FR" smtClean="0"/>
              <a:t>5</a:t>
            </a:fld>
            <a:endParaRPr lang="fr-FR"/>
          </a:p>
        </p:txBody>
      </p:sp>
      <p:pic>
        <p:nvPicPr>
          <p:cNvPr id="6" name="Image 5" descr="Une image contenant texte, capture d’écran, conception&#10;&#10;Le contenu généré par l’IA peut être incorrect.">
            <a:extLst>
              <a:ext uri="{FF2B5EF4-FFF2-40B4-BE49-F238E27FC236}">
                <a16:creationId xmlns:a16="http://schemas.microsoft.com/office/drawing/2014/main" id="{583E4DA9-F72E-A328-C1EE-29E3A56B5D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40" y="595091"/>
            <a:ext cx="10076121" cy="566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456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B873DF-8E8C-E1D8-9A87-A9B80EC864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216705C9-98C8-5DB4-45B5-A0579FDD4C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2. </a:t>
            </a:r>
            <a:r>
              <a:rPr lang="fr-FR" dirty="0"/>
              <a:t>Etat d’avancement travaux</a:t>
            </a:r>
            <a:br>
              <a:rPr lang="fr-FR" dirty="0"/>
            </a:br>
            <a:endParaRPr lang="en-US" dirty="0"/>
          </a:p>
        </p:txBody>
      </p:sp>
      <p:sp>
        <p:nvSpPr>
          <p:cNvPr id="6" name="Sous-titre 5">
            <a:extLst>
              <a:ext uri="{FF2B5EF4-FFF2-40B4-BE49-F238E27FC236}">
                <a16:creationId xmlns:a16="http://schemas.microsoft.com/office/drawing/2014/main" id="{8CED83F8-767C-6CAA-CE26-E46D1C3FD2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F983708-242C-8626-1E5B-72E1F8C90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A3A7-29CE-4E96-96F6-B800B80F74B0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8999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0B4DD3-B87E-AB0A-8160-74D7111D50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3A155A-0B25-A5F9-3978-079AC73BF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060" y="0"/>
            <a:ext cx="9906740" cy="1325563"/>
          </a:xfrm>
        </p:spPr>
        <p:txBody>
          <a:bodyPr/>
          <a:lstStyle/>
          <a:p>
            <a:r>
              <a:rPr lang="fr-FR" dirty="0"/>
              <a:t>Liaisons souterraines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3E2902E-90E2-AFEB-C0FB-FC5C963BD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3994"/>
            <a:ext cx="10515600" cy="53449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>
                <a:solidFill>
                  <a:schemeClr val="accent5"/>
                </a:solidFill>
              </a:rPr>
              <a:t>Liaisons et Chambres de jonction: </a:t>
            </a: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pPr>
              <a:buFontTx/>
              <a:buChar char="-"/>
            </a:pPr>
            <a:endParaRPr lang="fr-FR" dirty="0"/>
          </a:p>
          <a:p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D1A6383-D9A2-459D-7066-569578DE3A12}"/>
              </a:ext>
            </a:extLst>
          </p:cNvPr>
          <p:cNvSpPr/>
          <p:nvPr/>
        </p:nvSpPr>
        <p:spPr>
          <a:xfrm>
            <a:off x="3279228" y="6369269"/>
            <a:ext cx="5686096" cy="1996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4F633EF-795E-9C8E-2553-617737FA19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17858"/>
            <a:ext cx="12192000" cy="465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272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9A5DBA-8CBC-A295-4620-C2F499C40D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031F9F5A-CF2A-E3E2-2069-2646AF75BC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3. </a:t>
            </a:r>
            <a:r>
              <a:rPr lang="fr-FR" dirty="0"/>
              <a:t>Travaux de plateforme</a:t>
            </a:r>
            <a:br>
              <a:rPr lang="fr-FR" dirty="0"/>
            </a:br>
            <a:endParaRPr lang="en-US" dirty="0"/>
          </a:p>
        </p:txBody>
      </p:sp>
      <p:sp>
        <p:nvSpPr>
          <p:cNvPr id="6" name="Sous-titre 5">
            <a:extLst>
              <a:ext uri="{FF2B5EF4-FFF2-40B4-BE49-F238E27FC236}">
                <a16:creationId xmlns:a16="http://schemas.microsoft.com/office/drawing/2014/main" id="{BD9C55C5-245B-4955-0F58-85409DE4C0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A7976EB-4CEA-1F19-5040-F6B462E22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A3A7-29CE-4E96-96F6-B800B80F74B0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834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361731-9D40-F8A2-BB2B-42E79E1A5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Plateformes provisoires de déroulage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B1ED5BD-873F-444B-B093-03CCAF56B8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1800" dirty="0"/>
              <a:t>Chaque chambre de jonction nécessite une plateforme autour d’elle-même afin d’y installer les équipements de tirage</a:t>
            </a:r>
          </a:p>
          <a:p>
            <a:r>
              <a:rPr lang="fr-FR" sz="1800" dirty="0"/>
              <a:t>Plusieurs configurations (+ ou -) encombrantes (en violet l’emprise de la plateforme)</a:t>
            </a:r>
          </a:p>
          <a:p>
            <a:r>
              <a:rPr lang="fr-FR" sz="1800" dirty="0"/>
              <a:t>1) Treuil (T) + Touret (D) + Chambre (C)</a:t>
            </a:r>
          </a:p>
          <a:p>
            <a:endParaRPr lang="fr-FR" sz="1800" dirty="0"/>
          </a:p>
          <a:p>
            <a:endParaRPr lang="fr-FR" sz="1800" dirty="0"/>
          </a:p>
          <a:p>
            <a:r>
              <a:rPr lang="fr-FR" sz="1800" dirty="0"/>
              <a:t>2) Treuil (T) + Treuil (T) + Chambre (C)</a:t>
            </a:r>
          </a:p>
          <a:p>
            <a:endParaRPr lang="fr-FR" sz="1800" dirty="0"/>
          </a:p>
          <a:p>
            <a:pPr marL="0" indent="0">
              <a:buNone/>
            </a:pPr>
            <a:endParaRPr lang="fr-FR" sz="1800" dirty="0"/>
          </a:p>
          <a:p>
            <a:r>
              <a:rPr lang="fr-FR" sz="1800" dirty="0"/>
              <a:t>3) Treuil (T) + Treuil (T) + Chambre (C)</a:t>
            </a:r>
          </a:p>
          <a:p>
            <a:endParaRPr lang="fr-FR" sz="1800" dirty="0"/>
          </a:p>
          <a:p>
            <a:endParaRPr lang="fr-FR" sz="18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77494F7-4C7A-45A1-5095-68FF4909E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A3A7-29CE-4E96-96F6-B800B80F74B0}" type="slidenum">
              <a:rPr lang="fr-FR" smtClean="0"/>
              <a:t>9</a:t>
            </a:fld>
            <a:endParaRPr lang="fr-FR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91E50F30-67B8-E6E3-B247-B8308321D853}"/>
              </a:ext>
            </a:extLst>
          </p:cNvPr>
          <p:cNvGrpSpPr/>
          <p:nvPr/>
        </p:nvGrpSpPr>
        <p:grpSpPr>
          <a:xfrm>
            <a:off x="1392964" y="3264476"/>
            <a:ext cx="3931065" cy="683699"/>
            <a:chOff x="1392964" y="3264476"/>
            <a:chExt cx="3931065" cy="68369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83FCB5E-9B64-BDE0-1EBF-F9C342DC9E30}"/>
                </a:ext>
              </a:extLst>
            </p:cNvPr>
            <p:cNvSpPr/>
            <p:nvPr/>
          </p:nvSpPr>
          <p:spPr>
            <a:xfrm>
              <a:off x="1486969" y="3448229"/>
              <a:ext cx="470018" cy="31619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T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B2665AC-B2A8-F7A2-B826-C8543115E1B3}"/>
                </a:ext>
              </a:extLst>
            </p:cNvPr>
            <p:cNvSpPr/>
            <p:nvPr/>
          </p:nvSpPr>
          <p:spPr>
            <a:xfrm>
              <a:off x="4493663" y="3359565"/>
              <a:ext cx="727817" cy="493520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D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7AA8E73-6B04-A9C5-219D-4C18C045EC23}"/>
                </a:ext>
              </a:extLst>
            </p:cNvPr>
            <p:cNvSpPr/>
            <p:nvPr/>
          </p:nvSpPr>
          <p:spPr>
            <a:xfrm>
              <a:off x="2069863" y="3448229"/>
              <a:ext cx="1348455" cy="316194"/>
            </a:xfrm>
            <a:prstGeom prst="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C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51B9E62-1DE8-810F-605E-7CFC12347359}"/>
                </a:ext>
              </a:extLst>
            </p:cNvPr>
            <p:cNvSpPr/>
            <p:nvPr/>
          </p:nvSpPr>
          <p:spPr>
            <a:xfrm>
              <a:off x="1392964" y="3264476"/>
              <a:ext cx="3931065" cy="683699"/>
            </a:xfrm>
            <a:prstGeom prst="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5EB9CCD-9597-FE1F-C804-B1995D8CB6F4}"/>
                </a:ext>
              </a:extLst>
            </p:cNvPr>
            <p:cNvSpPr/>
            <p:nvPr/>
          </p:nvSpPr>
          <p:spPr>
            <a:xfrm>
              <a:off x="3634811" y="3359565"/>
              <a:ext cx="727817" cy="493520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D</a:t>
              </a:r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C3294A25-6F51-6F9F-9A79-9817A1363071}"/>
              </a:ext>
            </a:extLst>
          </p:cNvPr>
          <p:cNvGrpSpPr/>
          <p:nvPr/>
        </p:nvGrpSpPr>
        <p:grpSpPr>
          <a:xfrm>
            <a:off x="1392964" y="4378870"/>
            <a:ext cx="2760292" cy="683699"/>
            <a:chOff x="1392964" y="4378870"/>
            <a:chExt cx="2760292" cy="683699"/>
          </a:xfrm>
        </p:grpSpPr>
        <p:grpSp>
          <p:nvGrpSpPr>
            <p:cNvPr id="11" name="Groupe 10">
              <a:extLst>
                <a:ext uri="{FF2B5EF4-FFF2-40B4-BE49-F238E27FC236}">
                  <a16:creationId xmlns:a16="http://schemas.microsoft.com/office/drawing/2014/main" id="{48BFF187-9FFA-702F-2B98-87F34E2D2FF5}"/>
                </a:ext>
              </a:extLst>
            </p:cNvPr>
            <p:cNvGrpSpPr/>
            <p:nvPr/>
          </p:nvGrpSpPr>
          <p:grpSpPr>
            <a:xfrm>
              <a:off x="1392964" y="4378870"/>
              <a:ext cx="2760292" cy="683699"/>
              <a:chOff x="1392964" y="3264476"/>
              <a:chExt cx="2713107" cy="683699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67BA663-8499-ADD0-1A20-C8F011D54707}"/>
                  </a:ext>
                </a:extLst>
              </p:cNvPr>
              <p:cNvSpPr/>
              <p:nvPr/>
            </p:nvSpPr>
            <p:spPr>
              <a:xfrm>
                <a:off x="1486969" y="3448229"/>
                <a:ext cx="470018" cy="316194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/>
                  <a:t>T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7857F0D-7512-DCC7-8D6F-9A7616E30568}"/>
                  </a:ext>
                </a:extLst>
              </p:cNvPr>
              <p:cNvSpPr/>
              <p:nvPr/>
            </p:nvSpPr>
            <p:spPr>
              <a:xfrm>
                <a:off x="2069863" y="3448229"/>
                <a:ext cx="1348455" cy="316194"/>
              </a:xfrm>
              <a:prstGeom prst="rect">
                <a:avLst/>
              </a:prstGeom>
            </p:spPr>
            <p:style>
              <a:lnRef idx="2">
                <a:schemeClr val="accent3">
                  <a:shade val="15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/>
                  <a:t>C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8810B30-5209-20B2-AFFC-A653C7E73294}"/>
                  </a:ext>
                </a:extLst>
              </p:cNvPr>
              <p:cNvSpPr/>
              <p:nvPr/>
            </p:nvSpPr>
            <p:spPr>
              <a:xfrm>
                <a:off x="1392964" y="3264476"/>
                <a:ext cx="2713107" cy="683699"/>
              </a:xfrm>
              <a:prstGeom prst="rect">
                <a:avLst/>
              </a:prstGeom>
              <a:noFill/>
              <a:ln w="38100">
                <a:solidFill>
                  <a:srgbClr val="7030A0"/>
                </a:solidFill>
              </a:ln>
            </p:spPr>
            <p:style>
              <a:lnRef idx="2">
                <a:schemeClr val="accent3">
                  <a:shade val="15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6A4D723-FDF7-8975-B0E6-5076BAFB5F05}"/>
                </a:ext>
              </a:extLst>
            </p:cNvPr>
            <p:cNvSpPr/>
            <p:nvPr/>
          </p:nvSpPr>
          <p:spPr>
            <a:xfrm>
              <a:off x="3568381" y="4561808"/>
              <a:ext cx="470018" cy="31619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T</a:t>
              </a:r>
            </a:p>
          </p:txBody>
        </p: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0328C1A8-0F5B-9BF8-6B5B-2977B761233B}"/>
              </a:ext>
            </a:extLst>
          </p:cNvPr>
          <p:cNvGrpSpPr/>
          <p:nvPr/>
        </p:nvGrpSpPr>
        <p:grpSpPr>
          <a:xfrm>
            <a:off x="1392964" y="5487218"/>
            <a:ext cx="4999291" cy="683699"/>
            <a:chOff x="1392963" y="5788003"/>
            <a:chExt cx="4999291" cy="683699"/>
          </a:xfrm>
        </p:grpSpPr>
        <p:grpSp>
          <p:nvGrpSpPr>
            <p:cNvPr id="13" name="Groupe 12">
              <a:extLst>
                <a:ext uri="{FF2B5EF4-FFF2-40B4-BE49-F238E27FC236}">
                  <a16:creationId xmlns:a16="http://schemas.microsoft.com/office/drawing/2014/main" id="{C51CF9FC-B71F-CCBD-2DCD-9ED077C3A40E}"/>
                </a:ext>
              </a:extLst>
            </p:cNvPr>
            <p:cNvGrpSpPr/>
            <p:nvPr/>
          </p:nvGrpSpPr>
          <p:grpSpPr>
            <a:xfrm>
              <a:off x="1392963" y="5788003"/>
              <a:ext cx="4999291" cy="683699"/>
              <a:chOff x="1392964" y="3264476"/>
              <a:chExt cx="3294661" cy="683699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F50A278B-A041-9357-ED70-EAA6E064720E}"/>
                  </a:ext>
                </a:extLst>
              </p:cNvPr>
              <p:cNvSpPr/>
              <p:nvPr/>
            </p:nvSpPr>
            <p:spPr>
              <a:xfrm>
                <a:off x="2592080" y="3432332"/>
                <a:ext cx="908025" cy="316194"/>
              </a:xfrm>
              <a:prstGeom prst="rect">
                <a:avLst/>
              </a:prstGeom>
            </p:spPr>
            <p:style>
              <a:lnRef idx="2">
                <a:schemeClr val="accent3">
                  <a:shade val="15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/>
                  <a:t>C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A349CE6-ED2B-CBE3-4F0A-6ACA9F9B6BB9}"/>
                  </a:ext>
                </a:extLst>
              </p:cNvPr>
              <p:cNvSpPr/>
              <p:nvPr/>
            </p:nvSpPr>
            <p:spPr>
              <a:xfrm>
                <a:off x="1392964" y="3264476"/>
                <a:ext cx="3294661" cy="683699"/>
              </a:xfrm>
              <a:prstGeom prst="rect">
                <a:avLst/>
              </a:prstGeom>
              <a:noFill/>
              <a:ln w="38100">
                <a:solidFill>
                  <a:srgbClr val="7030A0"/>
                </a:solidFill>
              </a:ln>
            </p:spPr>
            <p:style>
              <a:lnRef idx="2">
                <a:schemeClr val="accent3">
                  <a:shade val="15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F09D9F0-87EE-7D1E-1674-1C7E982FEEAC}"/>
                </a:ext>
              </a:extLst>
            </p:cNvPr>
            <p:cNvSpPr/>
            <p:nvPr/>
          </p:nvSpPr>
          <p:spPr>
            <a:xfrm>
              <a:off x="2345821" y="5862831"/>
              <a:ext cx="727817" cy="493520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D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84C7312-726C-5F68-4035-C562AEB08514}"/>
                </a:ext>
              </a:extLst>
            </p:cNvPr>
            <p:cNvSpPr/>
            <p:nvPr/>
          </p:nvSpPr>
          <p:spPr>
            <a:xfrm>
              <a:off x="1486969" y="5862831"/>
              <a:ext cx="727817" cy="493520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D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ED9B71E-8F4C-B09E-7EE3-769C884979FA}"/>
                </a:ext>
              </a:extLst>
            </p:cNvPr>
            <p:cNvSpPr/>
            <p:nvPr/>
          </p:nvSpPr>
          <p:spPr>
            <a:xfrm>
              <a:off x="5566466" y="5868580"/>
              <a:ext cx="727817" cy="493520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D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13A2246-C480-9498-D7BE-CE4E11B3CB5D}"/>
                </a:ext>
              </a:extLst>
            </p:cNvPr>
            <p:cNvSpPr/>
            <p:nvPr/>
          </p:nvSpPr>
          <p:spPr>
            <a:xfrm>
              <a:off x="4707614" y="5868580"/>
              <a:ext cx="727817" cy="493520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73413323"/>
      </p:ext>
    </p:extLst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D1B87219C5294481357F677BF41060" ma:contentTypeVersion="15" ma:contentTypeDescription="Create a new document." ma:contentTypeScope="" ma:versionID="b4654e8f429fa5609b28fd5b01cd4f29">
  <xsd:schema xmlns:xsd="http://www.w3.org/2001/XMLSchema" xmlns:xs="http://www.w3.org/2001/XMLSchema" xmlns:p="http://schemas.microsoft.com/office/2006/metadata/properties" xmlns:ns2="5ab139e7-a024-41ff-8734-9c9d5162581a" xmlns:ns3="8e003295-0f44-43bd-9b9e-909d8f521406" targetNamespace="http://schemas.microsoft.com/office/2006/metadata/properties" ma:root="true" ma:fieldsID="743dd818b8c57d63db528bbb04464da9" ns2:_="" ns3:_="">
    <xsd:import namespace="5ab139e7-a024-41ff-8734-9c9d5162581a"/>
    <xsd:import namespace="8e003295-0f44-43bd-9b9e-909d8f52140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b139e7-a024-41ff-8734-9c9d516258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098e9ab0-fafa-442d-a8b4-a7f3d9cdd5a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003295-0f44-43bd-9b9e-909d8f521406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70faff50-9925-459a-91e2-7614cb4d55d8}" ma:internalName="TaxCatchAll" ma:showField="CatchAllData" ma:web="8e003295-0f44-43bd-9b9e-909d8f52140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ab139e7-a024-41ff-8734-9c9d5162581a">
      <Terms xmlns="http://schemas.microsoft.com/office/infopath/2007/PartnerControls"/>
    </lcf76f155ced4ddcb4097134ff3c332f>
    <TaxCatchAll xmlns="8e003295-0f44-43bd-9b9e-909d8f521406" xsi:nil="true"/>
  </documentManagement>
</p:properties>
</file>

<file path=customXml/itemProps1.xml><?xml version="1.0" encoding="utf-8"?>
<ds:datastoreItem xmlns:ds="http://schemas.openxmlformats.org/officeDocument/2006/customXml" ds:itemID="{E2F5B56A-4FA2-4622-8336-588F454EE85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790B97B-A182-4699-BF36-D2E61F1536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ab139e7-a024-41ff-8734-9c9d5162581a"/>
    <ds:schemaRef ds:uri="8e003295-0f44-43bd-9b9e-909d8f52140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49C991A-4592-49B0-AFB0-3E3D495106C1}">
  <ds:schemaRefs>
    <ds:schemaRef ds:uri="5ab139e7-a024-41ff-8734-9c9d5162581a"/>
    <ds:schemaRef ds:uri="http://schemas.microsoft.com/office/2006/documentManagement/types"/>
    <ds:schemaRef ds:uri="http://schemas.microsoft.com/office/infopath/2007/PartnerControls"/>
    <ds:schemaRef ds:uri="8e003295-0f44-43bd-9b9e-909d8f521406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22433</TotalTime>
  <Words>356</Words>
  <Application>Microsoft Office PowerPoint</Application>
  <PresentationFormat>Grand écran</PresentationFormat>
  <Paragraphs>109</Paragraphs>
  <Slides>20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Wingdings</vt:lpstr>
      <vt:lpstr>1_Thème Office</vt:lpstr>
      <vt:lpstr>2_Thème Office</vt:lpstr>
      <vt:lpstr>Présentation des opérations de déroulage des cables Commune de Prignac et Marcamps 13/10/2025</vt:lpstr>
      <vt:lpstr>Sommaire</vt:lpstr>
      <vt:lpstr>1. Présentation du projet  </vt:lpstr>
      <vt:lpstr>Présentation PowerPoint</vt:lpstr>
      <vt:lpstr>Présentation PowerPoint</vt:lpstr>
      <vt:lpstr>2. Etat d’avancement travaux </vt:lpstr>
      <vt:lpstr>Liaisons souterraines</vt:lpstr>
      <vt:lpstr>3. Travaux de plateforme </vt:lpstr>
      <vt:lpstr>Plateformes provisoires de déroulage</vt:lpstr>
      <vt:lpstr>Plateformes provisoires de déroulage</vt:lpstr>
      <vt:lpstr>Présentation PowerPoint</vt:lpstr>
      <vt:lpstr>4. Tirage de câble </vt:lpstr>
      <vt:lpstr>Transports</vt:lpstr>
      <vt:lpstr>Exemple de Plan d’Installation Chantier</vt:lpstr>
      <vt:lpstr>Tirage de cable</vt:lpstr>
      <vt:lpstr>5. Assemblage des câbles </vt:lpstr>
      <vt:lpstr>Montage </vt:lpstr>
      <vt:lpstr>6. Planning prévisionnel </vt:lpstr>
      <vt:lpstr>Planning type</vt:lpstr>
      <vt:lpstr>Planning</vt:lpstr>
    </vt:vector>
  </TitlesOfParts>
  <Company>RTE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Interface - planning</dc:title>
  <dc:creator>SALOMON Violaine</dc:creator>
  <cp:lastModifiedBy>BARENOT Peio (Externe)</cp:lastModifiedBy>
  <cp:revision>133</cp:revision>
  <dcterms:created xsi:type="dcterms:W3CDTF">2024-03-04T10:44:42Z</dcterms:created>
  <dcterms:modified xsi:type="dcterms:W3CDTF">2025-10-13T07:10:08Z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0x0101002ED1B87219C5294481357F677BF41060</vt:lpwstr>
  </property>
  <property fmtid="{D5CDD505-2E9C-101B-9397-08002B2CF9AE}" pid="3" name="MediaServiceImageTags">
    <vt:lpwstr/>
  </property>
</Properties>
</file>